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1" r:id="rId4"/>
    <p:sldId id="259" r:id="rId5"/>
    <p:sldId id="260"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8" r:id="rId19"/>
    <p:sldId id="275" r:id="rId20"/>
    <p:sldId id="279" r:id="rId21"/>
    <p:sldId id="277" r:id="rId22"/>
    <p:sldId id="280" r:id="rId23"/>
    <p:sldId id="281" r:id="rId24"/>
    <p:sldId id="284" r:id="rId25"/>
    <p:sldId id="285" r:id="rId26"/>
    <p:sldId id="286" r:id="rId27"/>
    <p:sldId id="287" r:id="rId28"/>
    <p:sldId id="288" r:id="rId29"/>
    <p:sldId id="289" r:id="rId30"/>
    <p:sldId id="290" r:id="rId31"/>
    <p:sldId id="291" r:id="rId32"/>
    <p:sldId id="282" r:id="rId33"/>
    <p:sldId id="283" r:id="rId34"/>
    <p:sldId id="292" r:id="rId35"/>
    <p:sldId id="293" r:id="rId36"/>
    <p:sldId id="294" r:id="rId37"/>
    <p:sldId id="295" r:id="rId38"/>
    <p:sldId id="26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660"/>
  </p:normalViewPr>
  <p:slideViewPr>
    <p:cSldViewPr snapToGrid="0">
      <p:cViewPr varScale="1">
        <p:scale>
          <a:sx n="90" d="100"/>
          <a:sy n="90" d="100"/>
        </p:scale>
        <p:origin x="39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6730-A877-1A8E-2F5A-AABCC98127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B22C7B-2CE7-CF25-15CF-57ED29E2CA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8F4CD5-01AD-10AF-0CCA-48D9EB408A08}"/>
              </a:ext>
            </a:extLst>
          </p:cNvPr>
          <p:cNvSpPr>
            <a:spLocks noGrp="1"/>
          </p:cNvSpPr>
          <p:nvPr>
            <p:ph type="dt" sz="half" idx="10"/>
          </p:nvPr>
        </p:nvSpPr>
        <p:spPr/>
        <p:txBody>
          <a:bodyPr/>
          <a:lstStyle/>
          <a:p>
            <a:fld id="{E7675647-0FDA-45DC-8395-D5DFD88DC78F}" type="datetimeFigureOut">
              <a:rPr lang="en-US" smtClean="0"/>
              <a:t>1/27/2026</a:t>
            </a:fld>
            <a:endParaRPr lang="en-US"/>
          </a:p>
        </p:txBody>
      </p:sp>
      <p:sp>
        <p:nvSpPr>
          <p:cNvPr id="5" name="Footer Placeholder 4">
            <a:extLst>
              <a:ext uri="{FF2B5EF4-FFF2-40B4-BE49-F238E27FC236}">
                <a16:creationId xmlns:a16="http://schemas.microsoft.com/office/drawing/2014/main" id="{BF8FD7FE-8DF1-5DEA-0D10-04CAB7380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7B07E-DE9A-0C16-ECCD-2450DD47B3A0}"/>
              </a:ext>
            </a:extLst>
          </p:cNvPr>
          <p:cNvSpPr>
            <a:spLocks noGrp="1"/>
          </p:cNvSpPr>
          <p:nvPr>
            <p:ph type="sldNum" sz="quarter" idx="12"/>
          </p:nvPr>
        </p:nvSpPr>
        <p:spPr/>
        <p:txBody>
          <a:bodyPr/>
          <a:lstStyle/>
          <a:p>
            <a:fld id="{6DE961AF-383B-40FC-89C3-699490169DFF}" type="slidenum">
              <a:rPr lang="en-US" smtClean="0"/>
              <a:t>‹#›</a:t>
            </a:fld>
            <a:endParaRPr lang="en-US"/>
          </a:p>
        </p:txBody>
      </p:sp>
    </p:spTree>
    <p:extLst>
      <p:ext uri="{BB962C8B-B14F-4D97-AF65-F5344CB8AC3E}">
        <p14:creationId xmlns:p14="http://schemas.microsoft.com/office/powerpoint/2010/main" val="25816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455A-4948-323E-A610-DD02D4C208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577AFC-C022-3458-8407-F67256C88B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2EA0F-4739-0F20-F6CE-5E3FA6B0458B}"/>
              </a:ext>
            </a:extLst>
          </p:cNvPr>
          <p:cNvSpPr>
            <a:spLocks noGrp="1"/>
          </p:cNvSpPr>
          <p:nvPr>
            <p:ph type="dt" sz="half" idx="10"/>
          </p:nvPr>
        </p:nvSpPr>
        <p:spPr/>
        <p:txBody>
          <a:bodyPr/>
          <a:lstStyle/>
          <a:p>
            <a:fld id="{E7675647-0FDA-45DC-8395-D5DFD88DC78F}" type="datetimeFigureOut">
              <a:rPr lang="en-US" smtClean="0"/>
              <a:t>1/27/2026</a:t>
            </a:fld>
            <a:endParaRPr lang="en-US"/>
          </a:p>
        </p:txBody>
      </p:sp>
      <p:sp>
        <p:nvSpPr>
          <p:cNvPr id="5" name="Footer Placeholder 4">
            <a:extLst>
              <a:ext uri="{FF2B5EF4-FFF2-40B4-BE49-F238E27FC236}">
                <a16:creationId xmlns:a16="http://schemas.microsoft.com/office/drawing/2014/main" id="{FABBE9E4-D5CD-5393-B496-FCC7D263E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A6434-81D2-AE0A-859C-9061DF404B10}"/>
              </a:ext>
            </a:extLst>
          </p:cNvPr>
          <p:cNvSpPr>
            <a:spLocks noGrp="1"/>
          </p:cNvSpPr>
          <p:nvPr>
            <p:ph type="sldNum" sz="quarter" idx="12"/>
          </p:nvPr>
        </p:nvSpPr>
        <p:spPr/>
        <p:txBody>
          <a:bodyPr/>
          <a:lstStyle/>
          <a:p>
            <a:fld id="{6DE961AF-383B-40FC-89C3-699490169DFF}" type="slidenum">
              <a:rPr lang="en-US" smtClean="0"/>
              <a:t>‹#›</a:t>
            </a:fld>
            <a:endParaRPr lang="en-US"/>
          </a:p>
        </p:txBody>
      </p:sp>
    </p:spTree>
    <p:extLst>
      <p:ext uri="{BB962C8B-B14F-4D97-AF65-F5344CB8AC3E}">
        <p14:creationId xmlns:p14="http://schemas.microsoft.com/office/powerpoint/2010/main" val="311878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B19F42-28DA-5774-FEBB-19CFE52D03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ECE898-5A2A-6EE0-D6F4-51E367346F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F0DA7-3A7E-B54C-425C-6594F7DEF29C}"/>
              </a:ext>
            </a:extLst>
          </p:cNvPr>
          <p:cNvSpPr>
            <a:spLocks noGrp="1"/>
          </p:cNvSpPr>
          <p:nvPr>
            <p:ph type="dt" sz="half" idx="10"/>
          </p:nvPr>
        </p:nvSpPr>
        <p:spPr/>
        <p:txBody>
          <a:bodyPr/>
          <a:lstStyle/>
          <a:p>
            <a:fld id="{E7675647-0FDA-45DC-8395-D5DFD88DC78F}" type="datetimeFigureOut">
              <a:rPr lang="en-US" smtClean="0"/>
              <a:t>1/27/2026</a:t>
            </a:fld>
            <a:endParaRPr lang="en-US"/>
          </a:p>
        </p:txBody>
      </p:sp>
      <p:sp>
        <p:nvSpPr>
          <p:cNvPr id="5" name="Footer Placeholder 4">
            <a:extLst>
              <a:ext uri="{FF2B5EF4-FFF2-40B4-BE49-F238E27FC236}">
                <a16:creationId xmlns:a16="http://schemas.microsoft.com/office/drawing/2014/main" id="{00725B23-549F-354B-1E72-B25C3777C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D6573-F310-A710-6820-922D7FA7A4A4}"/>
              </a:ext>
            </a:extLst>
          </p:cNvPr>
          <p:cNvSpPr>
            <a:spLocks noGrp="1"/>
          </p:cNvSpPr>
          <p:nvPr>
            <p:ph type="sldNum" sz="quarter" idx="12"/>
          </p:nvPr>
        </p:nvSpPr>
        <p:spPr/>
        <p:txBody>
          <a:bodyPr/>
          <a:lstStyle/>
          <a:p>
            <a:fld id="{6DE961AF-383B-40FC-89C3-699490169DFF}" type="slidenum">
              <a:rPr lang="en-US" smtClean="0"/>
              <a:t>‹#›</a:t>
            </a:fld>
            <a:endParaRPr lang="en-US"/>
          </a:p>
        </p:txBody>
      </p:sp>
    </p:spTree>
    <p:extLst>
      <p:ext uri="{BB962C8B-B14F-4D97-AF65-F5344CB8AC3E}">
        <p14:creationId xmlns:p14="http://schemas.microsoft.com/office/powerpoint/2010/main" val="335691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EE04-CCD9-E68B-159B-9A413E844E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EC78DC-0C2C-510B-230C-1B5360FBE3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41FB0-7B69-24BA-B791-AE6FC168CA61}"/>
              </a:ext>
            </a:extLst>
          </p:cNvPr>
          <p:cNvSpPr>
            <a:spLocks noGrp="1"/>
          </p:cNvSpPr>
          <p:nvPr>
            <p:ph type="dt" sz="half" idx="10"/>
          </p:nvPr>
        </p:nvSpPr>
        <p:spPr/>
        <p:txBody>
          <a:bodyPr/>
          <a:lstStyle/>
          <a:p>
            <a:fld id="{E7675647-0FDA-45DC-8395-D5DFD88DC78F}" type="datetimeFigureOut">
              <a:rPr lang="en-US" smtClean="0"/>
              <a:t>1/27/2026</a:t>
            </a:fld>
            <a:endParaRPr lang="en-US"/>
          </a:p>
        </p:txBody>
      </p:sp>
      <p:sp>
        <p:nvSpPr>
          <p:cNvPr id="5" name="Footer Placeholder 4">
            <a:extLst>
              <a:ext uri="{FF2B5EF4-FFF2-40B4-BE49-F238E27FC236}">
                <a16:creationId xmlns:a16="http://schemas.microsoft.com/office/drawing/2014/main" id="{BEB168A0-6EDB-A211-7810-C78286EB4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EA08C-AEBF-3613-9D57-BC0147FC6CBF}"/>
              </a:ext>
            </a:extLst>
          </p:cNvPr>
          <p:cNvSpPr>
            <a:spLocks noGrp="1"/>
          </p:cNvSpPr>
          <p:nvPr>
            <p:ph type="sldNum" sz="quarter" idx="12"/>
          </p:nvPr>
        </p:nvSpPr>
        <p:spPr/>
        <p:txBody>
          <a:bodyPr/>
          <a:lstStyle/>
          <a:p>
            <a:fld id="{6DE961AF-383B-40FC-89C3-699490169DFF}" type="slidenum">
              <a:rPr lang="en-US" smtClean="0"/>
              <a:t>‹#›</a:t>
            </a:fld>
            <a:endParaRPr lang="en-US"/>
          </a:p>
        </p:txBody>
      </p:sp>
    </p:spTree>
    <p:extLst>
      <p:ext uri="{BB962C8B-B14F-4D97-AF65-F5344CB8AC3E}">
        <p14:creationId xmlns:p14="http://schemas.microsoft.com/office/powerpoint/2010/main" val="8036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72F3-B333-567B-476D-5A7B5A60CE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15994-7517-7976-B2DC-C9712F7ECB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DCA77A-C535-95FA-B61A-08D6421056C3}"/>
              </a:ext>
            </a:extLst>
          </p:cNvPr>
          <p:cNvSpPr>
            <a:spLocks noGrp="1"/>
          </p:cNvSpPr>
          <p:nvPr>
            <p:ph type="dt" sz="half" idx="10"/>
          </p:nvPr>
        </p:nvSpPr>
        <p:spPr/>
        <p:txBody>
          <a:bodyPr/>
          <a:lstStyle/>
          <a:p>
            <a:fld id="{E7675647-0FDA-45DC-8395-D5DFD88DC78F}" type="datetimeFigureOut">
              <a:rPr lang="en-US" smtClean="0"/>
              <a:t>1/27/2026</a:t>
            </a:fld>
            <a:endParaRPr lang="en-US"/>
          </a:p>
        </p:txBody>
      </p:sp>
      <p:sp>
        <p:nvSpPr>
          <p:cNvPr id="5" name="Footer Placeholder 4">
            <a:extLst>
              <a:ext uri="{FF2B5EF4-FFF2-40B4-BE49-F238E27FC236}">
                <a16:creationId xmlns:a16="http://schemas.microsoft.com/office/drawing/2014/main" id="{2D0D2EB5-B26B-1807-B028-DD94A1B50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681C4-06EE-D977-90AC-15A1BEF052E9}"/>
              </a:ext>
            </a:extLst>
          </p:cNvPr>
          <p:cNvSpPr>
            <a:spLocks noGrp="1"/>
          </p:cNvSpPr>
          <p:nvPr>
            <p:ph type="sldNum" sz="quarter" idx="12"/>
          </p:nvPr>
        </p:nvSpPr>
        <p:spPr/>
        <p:txBody>
          <a:bodyPr/>
          <a:lstStyle/>
          <a:p>
            <a:fld id="{6DE961AF-383B-40FC-89C3-699490169DFF}" type="slidenum">
              <a:rPr lang="en-US" smtClean="0"/>
              <a:t>‹#›</a:t>
            </a:fld>
            <a:endParaRPr lang="en-US"/>
          </a:p>
        </p:txBody>
      </p:sp>
    </p:spTree>
    <p:extLst>
      <p:ext uri="{BB962C8B-B14F-4D97-AF65-F5344CB8AC3E}">
        <p14:creationId xmlns:p14="http://schemas.microsoft.com/office/powerpoint/2010/main" val="201290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0001-FD51-275E-5619-BE79AA16D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DE014-1A14-6EFD-19A1-A5D294319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4662AC-D4A7-B231-1B44-CB7A4EFBD5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73F602-3449-0C4D-3DE6-B29F80FD8577}"/>
              </a:ext>
            </a:extLst>
          </p:cNvPr>
          <p:cNvSpPr>
            <a:spLocks noGrp="1"/>
          </p:cNvSpPr>
          <p:nvPr>
            <p:ph type="dt" sz="half" idx="10"/>
          </p:nvPr>
        </p:nvSpPr>
        <p:spPr/>
        <p:txBody>
          <a:bodyPr/>
          <a:lstStyle/>
          <a:p>
            <a:fld id="{E7675647-0FDA-45DC-8395-D5DFD88DC78F}" type="datetimeFigureOut">
              <a:rPr lang="en-US" smtClean="0"/>
              <a:t>1/27/2026</a:t>
            </a:fld>
            <a:endParaRPr lang="en-US"/>
          </a:p>
        </p:txBody>
      </p:sp>
      <p:sp>
        <p:nvSpPr>
          <p:cNvPr id="6" name="Footer Placeholder 5">
            <a:extLst>
              <a:ext uri="{FF2B5EF4-FFF2-40B4-BE49-F238E27FC236}">
                <a16:creationId xmlns:a16="http://schemas.microsoft.com/office/drawing/2014/main" id="{AD69C70E-E013-A237-1E6A-FD505A00E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849CB9-C329-CD3D-0EF3-D8F150C2BE04}"/>
              </a:ext>
            </a:extLst>
          </p:cNvPr>
          <p:cNvSpPr>
            <a:spLocks noGrp="1"/>
          </p:cNvSpPr>
          <p:nvPr>
            <p:ph type="sldNum" sz="quarter" idx="12"/>
          </p:nvPr>
        </p:nvSpPr>
        <p:spPr/>
        <p:txBody>
          <a:bodyPr/>
          <a:lstStyle/>
          <a:p>
            <a:fld id="{6DE961AF-383B-40FC-89C3-699490169DFF}" type="slidenum">
              <a:rPr lang="en-US" smtClean="0"/>
              <a:t>‹#›</a:t>
            </a:fld>
            <a:endParaRPr lang="en-US"/>
          </a:p>
        </p:txBody>
      </p:sp>
    </p:spTree>
    <p:extLst>
      <p:ext uri="{BB962C8B-B14F-4D97-AF65-F5344CB8AC3E}">
        <p14:creationId xmlns:p14="http://schemas.microsoft.com/office/powerpoint/2010/main" val="216099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C47C-C728-327D-AC74-2223F40CA7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422DC-7105-90B0-673D-5D9B5A148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C1948C-55E0-094D-2D2D-E341289480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6DE419-67E4-3468-0EDB-39CB491688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18B592-35D0-B610-8C67-136491256A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08E97A-CDCF-51BE-5015-EF9DC4B71950}"/>
              </a:ext>
            </a:extLst>
          </p:cNvPr>
          <p:cNvSpPr>
            <a:spLocks noGrp="1"/>
          </p:cNvSpPr>
          <p:nvPr>
            <p:ph type="dt" sz="half" idx="10"/>
          </p:nvPr>
        </p:nvSpPr>
        <p:spPr/>
        <p:txBody>
          <a:bodyPr/>
          <a:lstStyle/>
          <a:p>
            <a:fld id="{E7675647-0FDA-45DC-8395-D5DFD88DC78F}" type="datetimeFigureOut">
              <a:rPr lang="en-US" smtClean="0"/>
              <a:t>1/27/2026</a:t>
            </a:fld>
            <a:endParaRPr lang="en-US"/>
          </a:p>
        </p:txBody>
      </p:sp>
      <p:sp>
        <p:nvSpPr>
          <p:cNvPr id="8" name="Footer Placeholder 7">
            <a:extLst>
              <a:ext uri="{FF2B5EF4-FFF2-40B4-BE49-F238E27FC236}">
                <a16:creationId xmlns:a16="http://schemas.microsoft.com/office/drawing/2014/main" id="{0EA4A0C4-04A0-A85F-524B-AC52926D77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BE8F4E-5824-8104-9258-3B70223EEFAC}"/>
              </a:ext>
            </a:extLst>
          </p:cNvPr>
          <p:cNvSpPr>
            <a:spLocks noGrp="1"/>
          </p:cNvSpPr>
          <p:nvPr>
            <p:ph type="sldNum" sz="quarter" idx="12"/>
          </p:nvPr>
        </p:nvSpPr>
        <p:spPr/>
        <p:txBody>
          <a:bodyPr/>
          <a:lstStyle/>
          <a:p>
            <a:fld id="{6DE961AF-383B-40FC-89C3-699490169DFF}" type="slidenum">
              <a:rPr lang="en-US" smtClean="0"/>
              <a:t>‹#›</a:t>
            </a:fld>
            <a:endParaRPr lang="en-US"/>
          </a:p>
        </p:txBody>
      </p:sp>
    </p:spTree>
    <p:extLst>
      <p:ext uri="{BB962C8B-B14F-4D97-AF65-F5344CB8AC3E}">
        <p14:creationId xmlns:p14="http://schemas.microsoft.com/office/powerpoint/2010/main" val="370094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FD1F-2C0F-1B8C-9937-1E66DC0932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1B4A50-9DBA-705D-3248-3E041B31BE57}"/>
              </a:ext>
            </a:extLst>
          </p:cNvPr>
          <p:cNvSpPr>
            <a:spLocks noGrp="1"/>
          </p:cNvSpPr>
          <p:nvPr>
            <p:ph type="dt" sz="half" idx="10"/>
          </p:nvPr>
        </p:nvSpPr>
        <p:spPr/>
        <p:txBody>
          <a:bodyPr/>
          <a:lstStyle/>
          <a:p>
            <a:fld id="{E7675647-0FDA-45DC-8395-D5DFD88DC78F}" type="datetimeFigureOut">
              <a:rPr lang="en-US" smtClean="0"/>
              <a:t>1/27/2026</a:t>
            </a:fld>
            <a:endParaRPr lang="en-US"/>
          </a:p>
        </p:txBody>
      </p:sp>
      <p:sp>
        <p:nvSpPr>
          <p:cNvPr id="4" name="Footer Placeholder 3">
            <a:extLst>
              <a:ext uri="{FF2B5EF4-FFF2-40B4-BE49-F238E27FC236}">
                <a16:creationId xmlns:a16="http://schemas.microsoft.com/office/drawing/2014/main" id="{630FF6CB-9DE7-B2FB-1491-CA190CE1E9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83DECD-956D-FAFB-DE10-89A2E5861B67}"/>
              </a:ext>
            </a:extLst>
          </p:cNvPr>
          <p:cNvSpPr>
            <a:spLocks noGrp="1"/>
          </p:cNvSpPr>
          <p:nvPr>
            <p:ph type="sldNum" sz="quarter" idx="12"/>
          </p:nvPr>
        </p:nvSpPr>
        <p:spPr/>
        <p:txBody>
          <a:bodyPr/>
          <a:lstStyle/>
          <a:p>
            <a:fld id="{6DE961AF-383B-40FC-89C3-699490169DFF}" type="slidenum">
              <a:rPr lang="en-US" smtClean="0"/>
              <a:t>‹#›</a:t>
            </a:fld>
            <a:endParaRPr lang="en-US"/>
          </a:p>
        </p:txBody>
      </p:sp>
    </p:spTree>
    <p:extLst>
      <p:ext uri="{BB962C8B-B14F-4D97-AF65-F5344CB8AC3E}">
        <p14:creationId xmlns:p14="http://schemas.microsoft.com/office/powerpoint/2010/main" val="395523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70FF26-F754-461F-BDF0-7FCEC4B5AF1E}"/>
              </a:ext>
            </a:extLst>
          </p:cNvPr>
          <p:cNvSpPr>
            <a:spLocks noGrp="1"/>
          </p:cNvSpPr>
          <p:nvPr>
            <p:ph type="dt" sz="half" idx="10"/>
          </p:nvPr>
        </p:nvSpPr>
        <p:spPr/>
        <p:txBody>
          <a:bodyPr/>
          <a:lstStyle/>
          <a:p>
            <a:fld id="{E7675647-0FDA-45DC-8395-D5DFD88DC78F}" type="datetimeFigureOut">
              <a:rPr lang="en-US" smtClean="0"/>
              <a:t>1/27/2026</a:t>
            </a:fld>
            <a:endParaRPr lang="en-US"/>
          </a:p>
        </p:txBody>
      </p:sp>
      <p:sp>
        <p:nvSpPr>
          <p:cNvPr id="3" name="Footer Placeholder 2">
            <a:extLst>
              <a:ext uri="{FF2B5EF4-FFF2-40B4-BE49-F238E27FC236}">
                <a16:creationId xmlns:a16="http://schemas.microsoft.com/office/drawing/2014/main" id="{9A27C022-CC74-0530-0369-A16A3B94F6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376B7C-D606-5FCB-FB3C-4F3F150AD4B3}"/>
              </a:ext>
            </a:extLst>
          </p:cNvPr>
          <p:cNvSpPr>
            <a:spLocks noGrp="1"/>
          </p:cNvSpPr>
          <p:nvPr>
            <p:ph type="sldNum" sz="quarter" idx="12"/>
          </p:nvPr>
        </p:nvSpPr>
        <p:spPr/>
        <p:txBody>
          <a:bodyPr/>
          <a:lstStyle/>
          <a:p>
            <a:fld id="{6DE961AF-383B-40FC-89C3-699490169DFF}" type="slidenum">
              <a:rPr lang="en-US" smtClean="0"/>
              <a:t>‹#›</a:t>
            </a:fld>
            <a:endParaRPr lang="en-US"/>
          </a:p>
        </p:txBody>
      </p:sp>
    </p:spTree>
    <p:extLst>
      <p:ext uri="{BB962C8B-B14F-4D97-AF65-F5344CB8AC3E}">
        <p14:creationId xmlns:p14="http://schemas.microsoft.com/office/powerpoint/2010/main" val="159679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42EC4-15B3-E689-64A0-5289679F1C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810572-8934-FFF1-2B73-28165D6EAF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FDB38-A8D5-8DE7-771B-9B0615E83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7B0EFA-610C-C7D1-3E60-15EF408B408D}"/>
              </a:ext>
            </a:extLst>
          </p:cNvPr>
          <p:cNvSpPr>
            <a:spLocks noGrp="1"/>
          </p:cNvSpPr>
          <p:nvPr>
            <p:ph type="dt" sz="half" idx="10"/>
          </p:nvPr>
        </p:nvSpPr>
        <p:spPr/>
        <p:txBody>
          <a:bodyPr/>
          <a:lstStyle/>
          <a:p>
            <a:fld id="{E7675647-0FDA-45DC-8395-D5DFD88DC78F}" type="datetimeFigureOut">
              <a:rPr lang="en-US" smtClean="0"/>
              <a:t>1/27/2026</a:t>
            </a:fld>
            <a:endParaRPr lang="en-US"/>
          </a:p>
        </p:txBody>
      </p:sp>
      <p:sp>
        <p:nvSpPr>
          <p:cNvPr id="6" name="Footer Placeholder 5">
            <a:extLst>
              <a:ext uri="{FF2B5EF4-FFF2-40B4-BE49-F238E27FC236}">
                <a16:creationId xmlns:a16="http://schemas.microsoft.com/office/drawing/2014/main" id="{189EB7D4-C3E8-56AB-3658-FC552D8F9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1D2C0-EA07-5578-D86B-95089C9D7495}"/>
              </a:ext>
            </a:extLst>
          </p:cNvPr>
          <p:cNvSpPr>
            <a:spLocks noGrp="1"/>
          </p:cNvSpPr>
          <p:nvPr>
            <p:ph type="sldNum" sz="quarter" idx="12"/>
          </p:nvPr>
        </p:nvSpPr>
        <p:spPr/>
        <p:txBody>
          <a:bodyPr/>
          <a:lstStyle/>
          <a:p>
            <a:fld id="{6DE961AF-383B-40FC-89C3-699490169DFF}" type="slidenum">
              <a:rPr lang="en-US" smtClean="0"/>
              <a:t>‹#›</a:t>
            </a:fld>
            <a:endParaRPr lang="en-US"/>
          </a:p>
        </p:txBody>
      </p:sp>
    </p:spTree>
    <p:extLst>
      <p:ext uri="{BB962C8B-B14F-4D97-AF65-F5344CB8AC3E}">
        <p14:creationId xmlns:p14="http://schemas.microsoft.com/office/powerpoint/2010/main" val="9563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481C-4684-3D76-6E59-64CAA1442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1E0B35-FA9A-4707-AD86-0A11774F0F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CA4DBD-259F-5C7D-ED88-3DF986A34A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E0D02A-4784-7FAB-1C89-F0B8E353CCAD}"/>
              </a:ext>
            </a:extLst>
          </p:cNvPr>
          <p:cNvSpPr>
            <a:spLocks noGrp="1"/>
          </p:cNvSpPr>
          <p:nvPr>
            <p:ph type="dt" sz="half" idx="10"/>
          </p:nvPr>
        </p:nvSpPr>
        <p:spPr/>
        <p:txBody>
          <a:bodyPr/>
          <a:lstStyle/>
          <a:p>
            <a:fld id="{E7675647-0FDA-45DC-8395-D5DFD88DC78F}" type="datetimeFigureOut">
              <a:rPr lang="en-US" smtClean="0"/>
              <a:t>1/27/2026</a:t>
            </a:fld>
            <a:endParaRPr lang="en-US"/>
          </a:p>
        </p:txBody>
      </p:sp>
      <p:sp>
        <p:nvSpPr>
          <p:cNvPr id="6" name="Footer Placeholder 5">
            <a:extLst>
              <a:ext uri="{FF2B5EF4-FFF2-40B4-BE49-F238E27FC236}">
                <a16:creationId xmlns:a16="http://schemas.microsoft.com/office/drawing/2014/main" id="{81E8D24F-BF69-4720-F1BD-B58BF67F6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3C0D5A-C798-28A1-5A83-96A573C69C07}"/>
              </a:ext>
            </a:extLst>
          </p:cNvPr>
          <p:cNvSpPr>
            <a:spLocks noGrp="1"/>
          </p:cNvSpPr>
          <p:nvPr>
            <p:ph type="sldNum" sz="quarter" idx="12"/>
          </p:nvPr>
        </p:nvSpPr>
        <p:spPr/>
        <p:txBody>
          <a:bodyPr/>
          <a:lstStyle/>
          <a:p>
            <a:fld id="{6DE961AF-383B-40FC-89C3-699490169DFF}" type="slidenum">
              <a:rPr lang="en-US" smtClean="0"/>
              <a:t>‹#›</a:t>
            </a:fld>
            <a:endParaRPr lang="en-US"/>
          </a:p>
        </p:txBody>
      </p:sp>
    </p:spTree>
    <p:extLst>
      <p:ext uri="{BB962C8B-B14F-4D97-AF65-F5344CB8AC3E}">
        <p14:creationId xmlns:p14="http://schemas.microsoft.com/office/powerpoint/2010/main" val="61316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AF070-D7C0-BB92-C152-2B03D7046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8339A4-4C9B-0F4B-CA09-E9D28E230A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31E51-BB87-087E-94CB-8C7BA02653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75647-0FDA-45DC-8395-D5DFD88DC78F}" type="datetimeFigureOut">
              <a:rPr lang="en-US" smtClean="0"/>
              <a:t>1/27/2026</a:t>
            </a:fld>
            <a:endParaRPr lang="en-US"/>
          </a:p>
        </p:txBody>
      </p:sp>
      <p:sp>
        <p:nvSpPr>
          <p:cNvPr id="5" name="Footer Placeholder 4">
            <a:extLst>
              <a:ext uri="{FF2B5EF4-FFF2-40B4-BE49-F238E27FC236}">
                <a16:creationId xmlns:a16="http://schemas.microsoft.com/office/drawing/2014/main" id="{BC8A8D09-3621-2813-2F9D-98B10F2FA0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DE53C2-A595-9D1B-4843-9D2C763714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E961AF-383B-40FC-89C3-699490169DFF}" type="slidenum">
              <a:rPr lang="en-US" smtClean="0"/>
              <a:t>‹#›</a:t>
            </a:fld>
            <a:endParaRPr lang="en-US"/>
          </a:p>
        </p:txBody>
      </p:sp>
    </p:spTree>
    <p:extLst>
      <p:ext uri="{BB962C8B-B14F-4D97-AF65-F5344CB8AC3E}">
        <p14:creationId xmlns:p14="http://schemas.microsoft.com/office/powerpoint/2010/main" val="1024984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mostholyfaith.com/Beta/bible/BibleXref.asp?xref=bible%5eJohn%5e13%5e29#Here" TargetMode="External"/><Relationship Id="rId2" Type="http://schemas.openxmlformats.org/officeDocument/2006/relationships/hyperlink" Target="http://www.mostholyfaith.com/Beta/bible/BibleXref.asp?xref=bible%5eJohn%5e12%5e6#Here" TargetMode="Externa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mostholyfaith.com/Beta/bible/BibleXref.asp?xref=bible%5e1%20Corinthians%5e11%5e1#Here" TargetMode="Externa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commons.wikimedia.org/wiki/File:The_sun_rises_above_the_Pacific_Ocean_(iss072e424289).jpg" TargetMode="External"/><Relationship Id="rId2" Type="http://schemas.openxmlformats.org/officeDocument/2006/relationships/hyperlink" Target="https://commons.wikimedia.org/wiki/File:Polar_Mesospheric_Clouds_Illuminated_by_Orbital_Sunrise.JPG"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commons.wikimedia.org/wiki/File:Rock_of_Cashel.jpg" TargetMode="External"/><Relationship Id="rId7" Type="http://schemas.openxmlformats.org/officeDocument/2006/relationships/hyperlink" Target="https://commons.wikimedia.org/wiki/File:Charles_Taze_Russell,_1852-1916_LCCN2002709389.jpg" TargetMode="External"/><Relationship Id="rId2" Type="http://schemas.openxmlformats.org/officeDocument/2006/relationships/hyperlink" Target="https://commons.wikimedia.org/wiki/File:CemeteryJ.jpg" TargetMode="External"/><Relationship Id="rId1" Type="http://schemas.openxmlformats.org/officeDocument/2006/relationships/slideLayout" Target="../slideLayouts/slideLayout6.xml"/><Relationship Id="rId6" Type="http://schemas.openxmlformats.org/officeDocument/2006/relationships/hyperlink" Target="https://commons.wikimedia.org/wiki/File:Conversion_of_St._Paul_-_DPLA_-_404c5e1c89f7363abc413bea6bb89bc3.jpg" TargetMode="External"/><Relationship Id="rId5" Type="http://schemas.openxmlformats.org/officeDocument/2006/relationships/hyperlink" Target="https://commons.wikimedia.org/wiki/File:087.King_Solomon_in_Old_Age.jpg" TargetMode="External"/><Relationship Id="rId4" Type="http://schemas.openxmlformats.org/officeDocument/2006/relationships/hyperlink" Target="https://commons.wikimedia.org/wiki/File:Brooklyn_Museum_-_The_Pharisees_Question_Jesus_(Les_pharisiens_questionnent_J%C3%A9sus)_-_James_Tissot.jp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commons.wikimedia.org/wiki/File:Rembrandt_The_Apostle_Peter.jpg" TargetMode="External"/><Relationship Id="rId2" Type="http://schemas.openxmlformats.org/officeDocument/2006/relationships/hyperlink" Target="https://commons.wikimedia.org/wiki/File:Bartolomeo_Montagna_-_Saint_Paul_-_Google_Art_Project.jpg" TargetMode="External"/><Relationship Id="rId1" Type="http://schemas.openxmlformats.org/officeDocument/2006/relationships/slideLayout" Target="../slideLayouts/slideLayout6.xml"/><Relationship Id="rId6" Type="http://schemas.openxmlformats.org/officeDocument/2006/relationships/hyperlink" Target="https://commons.wikimedia.org/wiki/File:Apostle_Paul_(Jan_Lievens)_-_Nationalmuseum_-_132629.tif" TargetMode="External"/><Relationship Id="rId5" Type="http://schemas.openxmlformats.org/officeDocument/2006/relationships/hyperlink" Target="https://commons.wikimedia.org/wiki/File:Giovanni_Francesco_Barbieri_-_Saint_Paul.jpg" TargetMode="External"/><Relationship Id="rId4" Type="http://schemas.openxmlformats.org/officeDocument/2006/relationships/hyperlink" Target="https://commons.wikimedia.org/wiki/File:Rembrandt_van_Rijn_(and_Workshop%3F),_The_Apostle_Paul,_c._1657,_NGA_1198.jp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9A00AF-9908-4DF1-1217-C012BA9D300D}"/>
              </a:ext>
            </a:extLst>
          </p:cNvPr>
          <p:cNvSpPr txBox="1"/>
          <p:nvPr/>
        </p:nvSpPr>
        <p:spPr>
          <a:xfrm>
            <a:off x="658906" y="1035423"/>
            <a:ext cx="6992471" cy="1015663"/>
          </a:xfrm>
          <a:prstGeom prst="rect">
            <a:avLst/>
          </a:prstGeom>
          <a:noFill/>
        </p:spPr>
        <p:txBody>
          <a:bodyPr wrap="square" rtlCol="0">
            <a:spAutoFit/>
          </a:bodyPr>
          <a:lstStyle/>
          <a:p>
            <a:r>
              <a:rPr lang="en-US" sz="6000" dirty="0"/>
              <a:t>The Shadow We Cast</a:t>
            </a:r>
          </a:p>
        </p:txBody>
      </p:sp>
      <p:pic>
        <p:nvPicPr>
          <p:cNvPr id="6" name="Picture 5">
            <a:extLst>
              <a:ext uri="{FF2B5EF4-FFF2-40B4-BE49-F238E27FC236}">
                <a16:creationId xmlns:a16="http://schemas.microsoft.com/office/drawing/2014/main" id="{09B657F0-3A9D-A580-0AB4-9FEC35C4E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740" y="2608730"/>
            <a:ext cx="5950323" cy="3966882"/>
          </a:xfrm>
          <a:prstGeom prst="rect">
            <a:avLst/>
          </a:prstGeom>
        </p:spPr>
      </p:pic>
    </p:spTree>
    <p:extLst>
      <p:ext uri="{BB962C8B-B14F-4D97-AF65-F5344CB8AC3E}">
        <p14:creationId xmlns:p14="http://schemas.microsoft.com/office/powerpoint/2010/main" val="22624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14C2-A726-0809-0FEB-41128BFEFA99}"/>
              </a:ext>
            </a:extLst>
          </p:cNvPr>
          <p:cNvSpPr>
            <a:spLocks noGrp="1"/>
          </p:cNvSpPr>
          <p:nvPr>
            <p:ph type="title"/>
          </p:nvPr>
        </p:nvSpPr>
        <p:spPr/>
        <p:txBody>
          <a:bodyPr/>
          <a:lstStyle/>
          <a:p>
            <a:r>
              <a:rPr lang="en-US" dirty="0"/>
              <a:t>Casting a Shadow: Standing in the Light</a:t>
            </a:r>
          </a:p>
        </p:txBody>
      </p:sp>
      <p:sp>
        <p:nvSpPr>
          <p:cNvPr id="3" name="TextBox 2">
            <a:extLst>
              <a:ext uri="{FF2B5EF4-FFF2-40B4-BE49-F238E27FC236}">
                <a16:creationId xmlns:a16="http://schemas.microsoft.com/office/drawing/2014/main" id="{B4413689-F371-5FD9-29C4-8B0120D4CD84}"/>
              </a:ext>
            </a:extLst>
          </p:cNvPr>
          <p:cNvSpPr txBox="1"/>
          <p:nvPr/>
        </p:nvSpPr>
        <p:spPr>
          <a:xfrm>
            <a:off x="561473" y="1690688"/>
            <a:ext cx="3801979" cy="4401205"/>
          </a:xfrm>
          <a:prstGeom prst="rect">
            <a:avLst/>
          </a:prstGeom>
          <a:noFill/>
        </p:spPr>
        <p:txBody>
          <a:bodyPr wrap="square" rtlCol="0">
            <a:spAutoFit/>
          </a:bodyPr>
          <a:lstStyle/>
          <a:p>
            <a:r>
              <a:rPr lang="en-US" sz="2800" b="1" dirty="0">
                <a:latin typeface="Book Antiqua" panose="02040602050305030304" pitchFamily="18" charset="0"/>
              </a:rPr>
              <a:t>1 Peter 2:9</a:t>
            </a:r>
            <a:r>
              <a:rPr lang="en-US" sz="2800" dirty="0">
                <a:latin typeface="Book Antiqua" panose="02040602050305030304" pitchFamily="18" charset="0"/>
              </a:rPr>
              <a:t> But ye are a chosen generation, a royal priesthood, an holy nation, a peculiar people; that ye should shew forth the praises of him who hath called you out of darkness into his marvellous light;</a:t>
            </a:r>
          </a:p>
        </p:txBody>
      </p:sp>
      <p:pic>
        <p:nvPicPr>
          <p:cNvPr id="5" name="Picture 4">
            <a:extLst>
              <a:ext uri="{FF2B5EF4-FFF2-40B4-BE49-F238E27FC236}">
                <a16:creationId xmlns:a16="http://schemas.microsoft.com/office/drawing/2014/main" id="{24807A44-1F0A-1A4A-90F4-579E8482F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1815" y="1690688"/>
            <a:ext cx="3552324" cy="2368216"/>
          </a:xfrm>
          <a:prstGeom prst="rect">
            <a:avLst/>
          </a:prstGeom>
        </p:spPr>
      </p:pic>
      <p:pic>
        <p:nvPicPr>
          <p:cNvPr id="11" name="Picture 10">
            <a:extLst>
              <a:ext uri="{FF2B5EF4-FFF2-40B4-BE49-F238E27FC236}">
                <a16:creationId xmlns:a16="http://schemas.microsoft.com/office/drawing/2014/main" id="{D13E7EBD-8FE0-AE85-D668-AA4416BB9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0883" y="4058904"/>
            <a:ext cx="4102100" cy="2734733"/>
          </a:xfrm>
          <a:prstGeom prst="rect">
            <a:avLst/>
          </a:prstGeom>
        </p:spPr>
      </p:pic>
    </p:spTree>
    <p:extLst>
      <p:ext uri="{BB962C8B-B14F-4D97-AF65-F5344CB8AC3E}">
        <p14:creationId xmlns:p14="http://schemas.microsoft.com/office/powerpoint/2010/main" val="328030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0F0A4-4FD7-4796-C400-C591BECF9725}"/>
              </a:ext>
            </a:extLst>
          </p:cNvPr>
          <p:cNvSpPr>
            <a:spLocks noGrp="1"/>
          </p:cNvSpPr>
          <p:nvPr>
            <p:ph type="title"/>
          </p:nvPr>
        </p:nvSpPr>
        <p:spPr/>
        <p:txBody>
          <a:bodyPr/>
          <a:lstStyle/>
          <a:p>
            <a:r>
              <a:rPr lang="en-US" dirty="0"/>
              <a:t>Casting a Shadow: Standing in the Light</a:t>
            </a:r>
          </a:p>
        </p:txBody>
      </p:sp>
      <p:sp>
        <p:nvSpPr>
          <p:cNvPr id="3" name="TextBox 2">
            <a:extLst>
              <a:ext uri="{FF2B5EF4-FFF2-40B4-BE49-F238E27FC236}">
                <a16:creationId xmlns:a16="http://schemas.microsoft.com/office/drawing/2014/main" id="{5476D0E4-03FC-2C53-9879-EA0D496F21AD}"/>
              </a:ext>
            </a:extLst>
          </p:cNvPr>
          <p:cNvSpPr txBox="1"/>
          <p:nvPr/>
        </p:nvSpPr>
        <p:spPr>
          <a:xfrm>
            <a:off x="657727" y="1427070"/>
            <a:ext cx="6978316" cy="523220"/>
          </a:xfrm>
          <a:prstGeom prst="rect">
            <a:avLst/>
          </a:prstGeom>
          <a:noFill/>
        </p:spPr>
        <p:txBody>
          <a:bodyPr wrap="square" rtlCol="0">
            <a:spAutoFit/>
          </a:bodyPr>
          <a:lstStyle/>
          <a:p>
            <a:r>
              <a:rPr lang="en-US" sz="2800" b="1" dirty="0">
                <a:latin typeface="Book Antiqua" panose="02040602050305030304" pitchFamily="18" charset="0"/>
              </a:rPr>
              <a:t>Romans 6:23</a:t>
            </a:r>
            <a:r>
              <a:rPr lang="en-US" sz="2800" dirty="0">
                <a:latin typeface="Book Antiqua" panose="02040602050305030304" pitchFamily="18" charset="0"/>
              </a:rPr>
              <a:t> For the wages of sin is death</a:t>
            </a:r>
          </a:p>
        </p:txBody>
      </p:sp>
      <p:sp>
        <p:nvSpPr>
          <p:cNvPr id="4" name="TextBox 3">
            <a:extLst>
              <a:ext uri="{FF2B5EF4-FFF2-40B4-BE49-F238E27FC236}">
                <a16:creationId xmlns:a16="http://schemas.microsoft.com/office/drawing/2014/main" id="{95D04CD2-C891-AB0A-6C14-FCB2273824D1}"/>
              </a:ext>
            </a:extLst>
          </p:cNvPr>
          <p:cNvSpPr txBox="1"/>
          <p:nvPr/>
        </p:nvSpPr>
        <p:spPr>
          <a:xfrm>
            <a:off x="657725" y="1423887"/>
            <a:ext cx="10876547" cy="954107"/>
          </a:xfrm>
          <a:prstGeom prst="rect">
            <a:avLst/>
          </a:prstGeom>
          <a:noFill/>
        </p:spPr>
        <p:txBody>
          <a:bodyPr wrap="square" rtlCol="0">
            <a:spAutoFit/>
          </a:bodyPr>
          <a:lstStyle/>
          <a:p>
            <a:r>
              <a:rPr lang="en-US" sz="2800" b="1" dirty="0">
                <a:latin typeface="Book Antiqua" panose="02040602050305030304" pitchFamily="18" charset="0"/>
              </a:rPr>
              <a:t>Romans 6:23</a:t>
            </a:r>
            <a:r>
              <a:rPr lang="en-US" sz="2800" dirty="0">
                <a:latin typeface="Book Antiqua" panose="02040602050305030304" pitchFamily="18" charset="0"/>
              </a:rPr>
              <a:t> For the wages of sin is death; but the gift of God is eternal life through Jesus Christ our Lord.</a:t>
            </a:r>
          </a:p>
        </p:txBody>
      </p:sp>
      <p:pic>
        <p:nvPicPr>
          <p:cNvPr id="6" name="Picture 5">
            <a:extLst>
              <a:ext uri="{FF2B5EF4-FFF2-40B4-BE49-F238E27FC236}">
                <a16:creationId xmlns:a16="http://schemas.microsoft.com/office/drawing/2014/main" id="{26C5B1DD-8A4A-DFA4-5328-80C03F9BC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5279" y="2447834"/>
            <a:ext cx="3901440" cy="3728987"/>
          </a:xfrm>
          <a:prstGeom prst="rect">
            <a:avLst/>
          </a:prstGeom>
        </p:spPr>
      </p:pic>
      <p:sp>
        <p:nvSpPr>
          <p:cNvPr id="7" name="TextBox 6">
            <a:extLst>
              <a:ext uri="{FF2B5EF4-FFF2-40B4-BE49-F238E27FC236}">
                <a16:creationId xmlns:a16="http://schemas.microsoft.com/office/drawing/2014/main" id="{75FDD0DD-6E7B-F1C9-77AD-F9BB625C1F62}"/>
              </a:ext>
            </a:extLst>
          </p:cNvPr>
          <p:cNvSpPr txBox="1"/>
          <p:nvPr/>
        </p:nvSpPr>
        <p:spPr>
          <a:xfrm>
            <a:off x="657725" y="2542611"/>
            <a:ext cx="2839453" cy="2246769"/>
          </a:xfrm>
          <a:prstGeom prst="rect">
            <a:avLst/>
          </a:prstGeom>
          <a:noFill/>
        </p:spPr>
        <p:txBody>
          <a:bodyPr wrap="square" rtlCol="0">
            <a:spAutoFit/>
          </a:bodyPr>
          <a:lstStyle/>
          <a:p>
            <a:r>
              <a:rPr lang="en-US" sz="2800" b="1" dirty="0">
                <a:latin typeface="Book Antiqua" panose="02040602050305030304" pitchFamily="18" charset="0"/>
              </a:rPr>
              <a:t>Hebrews 10:31</a:t>
            </a:r>
            <a:r>
              <a:rPr lang="en-US" sz="2800" dirty="0">
                <a:latin typeface="Book Antiqua" panose="02040602050305030304" pitchFamily="18" charset="0"/>
              </a:rPr>
              <a:t> It is a fearful thing to fall into the hands of the living God.</a:t>
            </a:r>
          </a:p>
        </p:txBody>
      </p:sp>
      <p:sp>
        <p:nvSpPr>
          <p:cNvPr id="8" name="TextBox 7">
            <a:extLst>
              <a:ext uri="{FF2B5EF4-FFF2-40B4-BE49-F238E27FC236}">
                <a16:creationId xmlns:a16="http://schemas.microsoft.com/office/drawing/2014/main" id="{25E1600D-03F1-5F55-634D-53B860D0062A}"/>
              </a:ext>
            </a:extLst>
          </p:cNvPr>
          <p:cNvSpPr txBox="1"/>
          <p:nvPr/>
        </p:nvSpPr>
        <p:spPr>
          <a:xfrm>
            <a:off x="8428523" y="2542611"/>
            <a:ext cx="3368842" cy="3970318"/>
          </a:xfrm>
          <a:prstGeom prst="rect">
            <a:avLst/>
          </a:prstGeom>
          <a:noFill/>
        </p:spPr>
        <p:txBody>
          <a:bodyPr wrap="square" rtlCol="0">
            <a:spAutoFit/>
          </a:bodyPr>
          <a:lstStyle/>
          <a:p>
            <a:r>
              <a:rPr lang="en-US" sz="2800" b="1" dirty="0">
                <a:latin typeface="Book Antiqua" panose="02040602050305030304" pitchFamily="18" charset="0"/>
              </a:rPr>
              <a:t>1 John 2:1</a:t>
            </a:r>
            <a:r>
              <a:rPr lang="en-US" sz="2800" dirty="0">
                <a:latin typeface="Book Antiqua" panose="02040602050305030304" pitchFamily="18" charset="0"/>
              </a:rPr>
              <a:t> My little children, these things write I unto you, that ye sin not. And if any man sin, we have an advocate with the Father, Jesus Christ the righteous</a:t>
            </a:r>
          </a:p>
        </p:txBody>
      </p:sp>
      <p:pic>
        <p:nvPicPr>
          <p:cNvPr id="10" name="Picture 9">
            <a:extLst>
              <a:ext uri="{FF2B5EF4-FFF2-40B4-BE49-F238E27FC236}">
                <a16:creationId xmlns:a16="http://schemas.microsoft.com/office/drawing/2014/main" id="{93D4BB11-38F8-3FE4-205E-A2D8EC439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178" y="2447834"/>
            <a:ext cx="4801119" cy="3200746"/>
          </a:xfrm>
          <a:prstGeom prst="rect">
            <a:avLst/>
          </a:prstGeom>
        </p:spPr>
      </p:pic>
    </p:spTree>
    <p:extLst>
      <p:ext uri="{BB962C8B-B14F-4D97-AF65-F5344CB8AC3E}">
        <p14:creationId xmlns:p14="http://schemas.microsoft.com/office/powerpoint/2010/main" val="7803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D93983-26FE-C802-55FF-F1677EDBC303}"/>
              </a:ext>
            </a:extLst>
          </p:cNvPr>
          <p:cNvSpPr txBox="1"/>
          <p:nvPr/>
        </p:nvSpPr>
        <p:spPr>
          <a:xfrm>
            <a:off x="228600" y="320040"/>
            <a:ext cx="11681460" cy="1384995"/>
          </a:xfrm>
          <a:prstGeom prst="rect">
            <a:avLst/>
          </a:prstGeom>
          <a:noFill/>
        </p:spPr>
        <p:txBody>
          <a:bodyPr wrap="square" rtlCol="0">
            <a:spAutoFit/>
          </a:bodyPr>
          <a:lstStyle/>
          <a:p>
            <a:r>
              <a:rPr lang="en-US" sz="2800" b="1" dirty="0">
                <a:latin typeface="Book Antiqua" panose="02040602050305030304" pitchFamily="18" charset="0"/>
              </a:rPr>
              <a:t>Matthew 5:45</a:t>
            </a:r>
            <a:r>
              <a:rPr lang="en-US" sz="2800" dirty="0">
                <a:latin typeface="Book Antiqua" panose="02040602050305030304" pitchFamily="18" charset="0"/>
              </a:rPr>
              <a:t> That ye may be the children of your Father which is in heaven: for he maketh his sun to rise on the evil and on the good, and </a:t>
            </a:r>
            <a:r>
              <a:rPr lang="en-US" sz="2800" dirty="0" err="1">
                <a:latin typeface="Book Antiqua" panose="02040602050305030304" pitchFamily="18" charset="0"/>
              </a:rPr>
              <a:t>sendeth</a:t>
            </a:r>
            <a:r>
              <a:rPr lang="en-US" sz="2800" dirty="0">
                <a:latin typeface="Book Antiqua" panose="02040602050305030304" pitchFamily="18" charset="0"/>
              </a:rPr>
              <a:t> rain on the just and on the unjust.</a:t>
            </a:r>
          </a:p>
        </p:txBody>
      </p:sp>
      <p:sp>
        <p:nvSpPr>
          <p:cNvPr id="4" name="TextBox 3">
            <a:extLst>
              <a:ext uri="{FF2B5EF4-FFF2-40B4-BE49-F238E27FC236}">
                <a16:creationId xmlns:a16="http://schemas.microsoft.com/office/drawing/2014/main" id="{A6FD6C25-C5BD-9678-0541-B2EB2B4BB66A}"/>
              </a:ext>
            </a:extLst>
          </p:cNvPr>
          <p:cNvSpPr txBox="1"/>
          <p:nvPr/>
        </p:nvSpPr>
        <p:spPr>
          <a:xfrm>
            <a:off x="228600" y="2025908"/>
            <a:ext cx="2766060" cy="4832092"/>
          </a:xfrm>
          <a:prstGeom prst="rect">
            <a:avLst/>
          </a:prstGeom>
          <a:noFill/>
        </p:spPr>
        <p:txBody>
          <a:bodyPr wrap="square" rtlCol="0">
            <a:spAutoFit/>
          </a:bodyPr>
          <a:lstStyle/>
          <a:p>
            <a:r>
              <a:rPr lang="en-US" sz="2800" b="1" dirty="0">
                <a:latin typeface="Book Antiqua" panose="02040602050305030304" pitchFamily="18" charset="0"/>
              </a:rPr>
              <a:t>Matthew 7:24</a:t>
            </a:r>
            <a:r>
              <a:rPr lang="en-US" sz="2800" dirty="0">
                <a:latin typeface="Book Antiqua" panose="02040602050305030304" pitchFamily="18" charset="0"/>
              </a:rPr>
              <a:t> Therefore whosoever heareth these sayings of mine, and doeth them, I will liken him unto a wise man, which built his house upon a rock:</a:t>
            </a:r>
          </a:p>
        </p:txBody>
      </p:sp>
      <p:sp>
        <p:nvSpPr>
          <p:cNvPr id="5" name="TextBox 4">
            <a:extLst>
              <a:ext uri="{FF2B5EF4-FFF2-40B4-BE49-F238E27FC236}">
                <a16:creationId xmlns:a16="http://schemas.microsoft.com/office/drawing/2014/main" id="{546149FB-F91B-48DD-20D4-28A28427EB2D}"/>
              </a:ext>
            </a:extLst>
          </p:cNvPr>
          <p:cNvSpPr txBox="1"/>
          <p:nvPr/>
        </p:nvSpPr>
        <p:spPr>
          <a:xfrm>
            <a:off x="9898380" y="2025908"/>
            <a:ext cx="2011680" cy="2677656"/>
          </a:xfrm>
          <a:prstGeom prst="rect">
            <a:avLst/>
          </a:prstGeom>
          <a:noFill/>
        </p:spPr>
        <p:txBody>
          <a:bodyPr wrap="square" rtlCol="0">
            <a:spAutoFit/>
          </a:bodyPr>
          <a:lstStyle/>
          <a:p>
            <a:r>
              <a:rPr lang="en-US" sz="2800" b="1" dirty="0">
                <a:latin typeface="Book Antiqua" panose="02040602050305030304" pitchFamily="18" charset="0"/>
              </a:rPr>
              <a:t>John 14:15</a:t>
            </a:r>
            <a:r>
              <a:rPr lang="en-US" sz="2800" dirty="0">
                <a:latin typeface="Book Antiqua" panose="02040602050305030304" pitchFamily="18" charset="0"/>
              </a:rPr>
              <a:t> If ye love me, keep my commandments.</a:t>
            </a:r>
          </a:p>
        </p:txBody>
      </p:sp>
      <p:pic>
        <p:nvPicPr>
          <p:cNvPr id="7" name="Picture 6">
            <a:extLst>
              <a:ext uri="{FF2B5EF4-FFF2-40B4-BE49-F238E27FC236}">
                <a16:creationId xmlns:a16="http://schemas.microsoft.com/office/drawing/2014/main" id="{F6FDD14B-A988-BE39-5108-2C7949D58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79" y="2025908"/>
            <a:ext cx="6435935" cy="4329172"/>
          </a:xfrm>
          <a:prstGeom prst="rect">
            <a:avLst/>
          </a:prstGeom>
        </p:spPr>
      </p:pic>
    </p:spTree>
    <p:extLst>
      <p:ext uri="{BB962C8B-B14F-4D97-AF65-F5344CB8AC3E}">
        <p14:creationId xmlns:p14="http://schemas.microsoft.com/office/powerpoint/2010/main" val="289685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7B6B-95C8-26BB-0FD2-EEA4C8BF9FE6}"/>
              </a:ext>
            </a:extLst>
          </p:cNvPr>
          <p:cNvSpPr>
            <a:spLocks noGrp="1"/>
          </p:cNvSpPr>
          <p:nvPr>
            <p:ph type="title"/>
          </p:nvPr>
        </p:nvSpPr>
        <p:spPr/>
        <p:txBody>
          <a:bodyPr/>
          <a:lstStyle/>
          <a:p>
            <a:r>
              <a:rPr lang="en-US" dirty="0"/>
              <a:t>Casting a Shadow: Where the Shadow Falls</a:t>
            </a:r>
          </a:p>
        </p:txBody>
      </p:sp>
      <p:pic>
        <p:nvPicPr>
          <p:cNvPr id="4" name="Picture 3">
            <a:extLst>
              <a:ext uri="{FF2B5EF4-FFF2-40B4-BE49-F238E27FC236}">
                <a16:creationId xmlns:a16="http://schemas.microsoft.com/office/drawing/2014/main" id="{729D7279-4E34-7076-FBC4-7AF810DAE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2103120"/>
            <a:ext cx="5143500" cy="3429000"/>
          </a:xfrm>
          <a:prstGeom prst="rect">
            <a:avLst/>
          </a:prstGeom>
        </p:spPr>
      </p:pic>
      <p:sp>
        <p:nvSpPr>
          <p:cNvPr id="5" name="TextBox 4">
            <a:extLst>
              <a:ext uri="{FF2B5EF4-FFF2-40B4-BE49-F238E27FC236}">
                <a16:creationId xmlns:a16="http://schemas.microsoft.com/office/drawing/2014/main" id="{2A703D4E-5BCE-C8C7-829B-A8A5EEB3FE57}"/>
              </a:ext>
            </a:extLst>
          </p:cNvPr>
          <p:cNvSpPr txBox="1"/>
          <p:nvPr/>
        </p:nvSpPr>
        <p:spPr>
          <a:xfrm>
            <a:off x="573405" y="2003048"/>
            <a:ext cx="2583180" cy="2677656"/>
          </a:xfrm>
          <a:prstGeom prst="rect">
            <a:avLst/>
          </a:prstGeom>
          <a:noFill/>
        </p:spPr>
        <p:txBody>
          <a:bodyPr wrap="square" rtlCol="0">
            <a:spAutoFit/>
          </a:bodyPr>
          <a:lstStyle/>
          <a:p>
            <a:r>
              <a:rPr lang="en-US" sz="2800" b="1" dirty="0">
                <a:latin typeface="Book Antiqua" panose="02040602050305030304" pitchFamily="18" charset="0"/>
              </a:rPr>
              <a:t>Matthew 5:14</a:t>
            </a:r>
            <a:r>
              <a:rPr lang="en-US" sz="2800" dirty="0">
                <a:latin typeface="Book Antiqua" panose="02040602050305030304" pitchFamily="18" charset="0"/>
              </a:rPr>
              <a:t> Ye are the light of the world. A city that is set on an hill cannot be hid.</a:t>
            </a:r>
          </a:p>
        </p:txBody>
      </p:sp>
      <p:sp>
        <p:nvSpPr>
          <p:cNvPr id="6" name="TextBox 5">
            <a:extLst>
              <a:ext uri="{FF2B5EF4-FFF2-40B4-BE49-F238E27FC236}">
                <a16:creationId xmlns:a16="http://schemas.microsoft.com/office/drawing/2014/main" id="{714D3F8F-DB52-ECE7-2DD1-E4802AB8BC67}"/>
              </a:ext>
            </a:extLst>
          </p:cNvPr>
          <p:cNvSpPr txBox="1"/>
          <p:nvPr/>
        </p:nvSpPr>
        <p:spPr>
          <a:xfrm>
            <a:off x="9035415" y="2003048"/>
            <a:ext cx="2522220" cy="4832092"/>
          </a:xfrm>
          <a:prstGeom prst="rect">
            <a:avLst/>
          </a:prstGeom>
          <a:noFill/>
        </p:spPr>
        <p:txBody>
          <a:bodyPr wrap="square" rtlCol="0">
            <a:spAutoFit/>
          </a:bodyPr>
          <a:lstStyle/>
          <a:p>
            <a:r>
              <a:rPr lang="en-US" sz="2800" b="1" dirty="0">
                <a:latin typeface="Book Antiqua" panose="02040602050305030304" pitchFamily="18" charset="0"/>
              </a:rPr>
              <a:t>Matthew 5:15</a:t>
            </a:r>
            <a:r>
              <a:rPr lang="en-US" sz="2800" dirty="0">
                <a:latin typeface="Book Antiqua" panose="02040602050305030304" pitchFamily="18" charset="0"/>
              </a:rPr>
              <a:t> Neither do men light a candle, and put it under a bushel, but on a candlestick; and it giveth light unto all that are in the house.</a:t>
            </a:r>
          </a:p>
        </p:txBody>
      </p:sp>
    </p:spTree>
    <p:extLst>
      <p:ext uri="{BB962C8B-B14F-4D97-AF65-F5344CB8AC3E}">
        <p14:creationId xmlns:p14="http://schemas.microsoft.com/office/powerpoint/2010/main" val="390157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D5836B-BA78-6DC0-FD9D-DE8DB06D0BF6}"/>
              </a:ext>
            </a:extLst>
          </p:cNvPr>
          <p:cNvSpPr>
            <a:spLocks noGrp="1"/>
          </p:cNvSpPr>
          <p:nvPr>
            <p:ph type="ctrTitle"/>
          </p:nvPr>
        </p:nvSpPr>
        <p:spPr>
          <a:xfrm>
            <a:off x="1524000" y="1122363"/>
            <a:ext cx="9416716" cy="2387600"/>
          </a:xfrm>
        </p:spPr>
        <p:txBody>
          <a:bodyPr>
            <a:normAutofit/>
          </a:bodyPr>
          <a:lstStyle/>
          <a:p>
            <a:pPr algn="l"/>
            <a:r>
              <a:rPr lang="en-US" b="1" dirty="0"/>
              <a:t>The Shadow We Cast: Stephen</a:t>
            </a:r>
            <a:endParaRPr lang="en-US" dirty="0"/>
          </a:p>
        </p:txBody>
      </p:sp>
      <p:sp>
        <p:nvSpPr>
          <p:cNvPr id="5" name="Subtitle 4">
            <a:extLst>
              <a:ext uri="{FF2B5EF4-FFF2-40B4-BE49-F238E27FC236}">
                <a16:creationId xmlns:a16="http://schemas.microsoft.com/office/drawing/2014/main" id="{927E7D06-3B92-AAA9-57EE-8E168064DBBB}"/>
              </a:ext>
            </a:extLst>
          </p:cNvPr>
          <p:cNvSpPr>
            <a:spLocks noGrp="1"/>
          </p:cNvSpPr>
          <p:nvPr>
            <p:ph type="subTitle" idx="1"/>
          </p:nvPr>
        </p:nvSpPr>
        <p:spPr/>
        <p:txBody>
          <a:bodyPr>
            <a:normAutofit/>
          </a:bodyPr>
          <a:lstStyle/>
          <a:p>
            <a:r>
              <a:rPr lang="en-US" sz="2800" b="1" dirty="0"/>
              <a:t>An Example of a Consecrated Heart that Stood Out from the Crowd</a:t>
            </a:r>
            <a:endParaRPr lang="en-US" sz="2800" dirty="0"/>
          </a:p>
        </p:txBody>
      </p:sp>
    </p:spTree>
    <p:extLst>
      <p:ext uri="{BB962C8B-B14F-4D97-AF65-F5344CB8AC3E}">
        <p14:creationId xmlns:p14="http://schemas.microsoft.com/office/powerpoint/2010/main" val="358620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18D808-D70F-A45F-EB3B-405DA37E3B07}"/>
              </a:ext>
            </a:extLst>
          </p:cNvPr>
          <p:cNvSpPr txBox="1"/>
          <p:nvPr/>
        </p:nvSpPr>
        <p:spPr>
          <a:xfrm>
            <a:off x="525780" y="754380"/>
            <a:ext cx="11201400" cy="2246769"/>
          </a:xfrm>
          <a:prstGeom prst="rect">
            <a:avLst/>
          </a:prstGeom>
          <a:noFill/>
        </p:spPr>
        <p:txBody>
          <a:bodyPr wrap="square" rtlCol="0">
            <a:spAutoFit/>
          </a:bodyPr>
          <a:lstStyle/>
          <a:p>
            <a:r>
              <a:rPr lang="en-US" sz="2800" b="1" dirty="0">
                <a:latin typeface="Book Antiqua" panose="02040602050305030304" pitchFamily="18" charset="0"/>
              </a:rPr>
              <a:t>Acts 6:1</a:t>
            </a:r>
            <a:r>
              <a:rPr lang="en-US" sz="2800" dirty="0">
                <a:latin typeface="Book Antiqua" panose="02040602050305030304" pitchFamily="18" charset="0"/>
              </a:rPr>
              <a:t> And in those days, when the number of the disciples was multiplied, there arose a murmuring of the Grecians against the Hebrews, because their widows were neglected in the daily ministration.</a:t>
            </a:r>
            <a:br>
              <a:rPr lang="en-US" sz="2800" dirty="0">
                <a:latin typeface="Book Antiqua" panose="02040602050305030304" pitchFamily="18" charset="0"/>
              </a:rPr>
            </a:br>
            <a:endParaRPr lang="en-US" sz="2800" dirty="0">
              <a:latin typeface="Book Antiqua" panose="02040602050305030304" pitchFamily="18" charset="0"/>
            </a:endParaRPr>
          </a:p>
        </p:txBody>
      </p:sp>
      <p:sp>
        <p:nvSpPr>
          <p:cNvPr id="5" name="TextBox 4">
            <a:extLst>
              <a:ext uri="{FF2B5EF4-FFF2-40B4-BE49-F238E27FC236}">
                <a16:creationId xmlns:a16="http://schemas.microsoft.com/office/drawing/2014/main" id="{3AB50BA3-3808-7565-63DF-31C86810BF20}"/>
              </a:ext>
            </a:extLst>
          </p:cNvPr>
          <p:cNvSpPr txBox="1"/>
          <p:nvPr/>
        </p:nvSpPr>
        <p:spPr>
          <a:xfrm>
            <a:off x="525780" y="2726829"/>
            <a:ext cx="3589020" cy="3970318"/>
          </a:xfrm>
          <a:prstGeom prst="rect">
            <a:avLst/>
          </a:prstGeom>
          <a:noFill/>
        </p:spPr>
        <p:txBody>
          <a:bodyPr wrap="square" rtlCol="0">
            <a:spAutoFit/>
          </a:bodyPr>
          <a:lstStyle/>
          <a:p>
            <a:r>
              <a:rPr lang="en-US" sz="2800" b="1" dirty="0">
                <a:latin typeface="Book Antiqua" panose="02040602050305030304" pitchFamily="18" charset="0"/>
              </a:rPr>
              <a:t>Acts 6:3</a:t>
            </a:r>
            <a:r>
              <a:rPr lang="en-US" sz="2800" dirty="0">
                <a:latin typeface="Book Antiqua" panose="02040602050305030304" pitchFamily="18" charset="0"/>
              </a:rPr>
              <a:t> Wherefore, brethren, look ye out among you seven men of honest report, full of the Holy Ghost and wisdom, whom we may appoint over this business.</a:t>
            </a:r>
          </a:p>
        </p:txBody>
      </p:sp>
      <p:pic>
        <p:nvPicPr>
          <p:cNvPr id="7" name="Picture 6">
            <a:extLst>
              <a:ext uri="{FF2B5EF4-FFF2-40B4-BE49-F238E27FC236}">
                <a16:creationId xmlns:a16="http://schemas.microsoft.com/office/drawing/2014/main" id="{4633E577-7055-82E8-CF88-9DCD1CC02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1050" y="2257227"/>
            <a:ext cx="6659880" cy="4439920"/>
          </a:xfrm>
          <a:prstGeom prst="rect">
            <a:avLst/>
          </a:prstGeom>
        </p:spPr>
      </p:pic>
    </p:spTree>
    <p:extLst>
      <p:ext uri="{BB962C8B-B14F-4D97-AF65-F5344CB8AC3E}">
        <p14:creationId xmlns:p14="http://schemas.microsoft.com/office/powerpoint/2010/main" val="42147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64804-1487-D001-5A0A-671294DA8824}"/>
              </a:ext>
            </a:extLst>
          </p:cNvPr>
          <p:cNvSpPr>
            <a:spLocks noGrp="1"/>
          </p:cNvSpPr>
          <p:nvPr>
            <p:ph type="title"/>
          </p:nvPr>
        </p:nvSpPr>
        <p:spPr/>
        <p:txBody>
          <a:bodyPr/>
          <a:lstStyle/>
          <a:p>
            <a:r>
              <a:rPr lang="en-US" dirty="0"/>
              <a:t>Character Trait 1: Of good report</a:t>
            </a:r>
          </a:p>
        </p:txBody>
      </p:sp>
      <p:sp>
        <p:nvSpPr>
          <p:cNvPr id="3" name="TextBox 2">
            <a:extLst>
              <a:ext uri="{FF2B5EF4-FFF2-40B4-BE49-F238E27FC236}">
                <a16:creationId xmlns:a16="http://schemas.microsoft.com/office/drawing/2014/main" id="{1CE29F47-4F67-CDE7-C2B0-36E01FB8FD05}"/>
              </a:ext>
            </a:extLst>
          </p:cNvPr>
          <p:cNvSpPr txBox="1"/>
          <p:nvPr/>
        </p:nvSpPr>
        <p:spPr>
          <a:xfrm>
            <a:off x="365760" y="1414562"/>
            <a:ext cx="2331720" cy="5632311"/>
          </a:xfrm>
          <a:prstGeom prst="rect">
            <a:avLst/>
          </a:prstGeom>
          <a:noFill/>
        </p:spPr>
        <p:txBody>
          <a:bodyPr wrap="square" rtlCol="0">
            <a:spAutoFit/>
          </a:bodyPr>
          <a:lstStyle/>
          <a:p>
            <a:r>
              <a:rPr lang="en-US" b="1" dirty="0">
                <a:latin typeface="Book Antiqua" panose="02040602050305030304" pitchFamily="18" charset="0"/>
              </a:rPr>
              <a:t>John 12:4</a:t>
            </a:r>
            <a:r>
              <a:rPr lang="en-US" dirty="0">
                <a:latin typeface="Book Antiqua" panose="02040602050305030304" pitchFamily="18" charset="0"/>
              </a:rPr>
              <a:t> Then saith one of his disciples, Judas Iscariot, Simon's son, which should betray him</a:t>
            </a:r>
            <a:br>
              <a:rPr lang="en-US" dirty="0">
                <a:latin typeface="Book Antiqua" panose="02040602050305030304" pitchFamily="18" charset="0"/>
              </a:rPr>
            </a:br>
            <a:br>
              <a:rPr lang="en-US" dirty="0">
                <a:latin typeface="Book Antiqua" panose="02040602050305030304" pitchFamily="18" charset="0"/>
              </a:rPr>
            </a:br>
            <a:r>
              <a:rPr lang="en-US" b="1" dirty="0">
                <a:latin typeface="Book Antiqua" panose="02040602050305030304" pitchFamily="18" charset="0"/>
              </a:rPr>
              <a:t>12:5</a:t>
            </a:r>
            <a:r>
              <a:rPr lang="en-US" dirty="0">
                <a:latin typeface="Book Antiqua" panose="02040602050305030304" pitchFamily="18" charset="0"/>
              </a:rPr>
              <a:t> Why was not this ointment sold for three hundred pence, and given to the poor?</a:t>
            </a:r>
            <a:br>
              <a:rPr lang="en-US" dirty="0">
                <a:latin typeface="Book Antiqua" panose="02040602050305030304" pitchFamily="18" charset="0"/>
              </a:rPr>
            </a:br>
            <a:br>
              <a:rPr lang="en-US" dirty="0">
                <a:latin typeface="Book Antiqua" panose="02040602050305030304" pitchFamily="18" charset="0"/>
              </a:rPr>
            </a:br>
            <a:r>
              <a:rPr lang="en-US" b="1" dirty="0">
                <a:latin typeface="Book Antiqua" panose="02040602050305030304" pitchFamily="18" charset="0"/>
              </a:rPr>
              <a:t>12:6</a:t>
            </a:r>
            <a:r>
              <a:rPr lang="en-US" dirty="0">
                <a:latin typeface="Book Antiqua" panose="02040602050305030304" pitchFamily="18" charset="0"/>
              </a:rPr>
              <a:t> This he said, not that he cared for the poor; but because he was a thief, and had the bag, and bare what was put therein.</a:t>
            </a:r>
            <a:br>
              <a:rPr lang="en-US" dirty="0"/>
            </a:br>
            <a:endParaRPr lang="en-US" dirty="0"/>
          </a:p>
        </p:txBody>
      </p:sp>
      <p:sp>
        <p:nvSpPr>
          <p:cNvPr id="4" name="TextBox 3">
            <a:extLst>
              <a:ext uri="{FF2B5EF4-FFF2-40B4-BE49-F238E27FC236}">
                <a16:creationId xmlns:a16="http://schemas.microsoft.com/office/drawing/2014/main" id="{8F9BCD07-45EC-CE05-9E00-FFA454D32A5C}"/>
              </a:ext>
            </a:extLst>
          </p:cNvPr>
          <p:cNvSpPr txBox="1"/>
          <p:nvPr/>
        </p:nvSpPr>
        <p:spPr>
          <a:xfrm>
            <a:off x="3101340" y="4553883"/>
            <a:ext cx="8724900" cy="1938992"/>
          </a:xfrm>
          <a:prstGeom prst="rect">
            <a:avLst/>
          </a:prstGeom>
          <a:noFill/>
        </p:spPr>
        <p:txBody>
          <a:bodyPr wrap="square" rtlCol="0">
            <a:spAutoFit/>
          </a:bodyPr>
          <a:lstStyle/>
          <a:p>
            <a:r>
              <a:rPr lang="en-US" sz="2400" dirty="0"/>
              <a:t>Accustomed to voluntary giving to the Levites, the Jews evidently extended this usage to everything religious that appealed to them as being of God. The disciples had a general treasurer, Judas (</a:t>
            </a:r>
            <a:r>
              <a:rPr lang="en-US" sz="2400" dirty="0">
                <a:hlinkClick r:id="rId2"/>
              </a:rPr>
              <a:t>John 12:6</a:t>
            </a:r>
            <a:r>
              <a:rPr lang="en-US" sz="2400" dirty="0"/>
              <a:t>; </a:t>
            </a:r>
            <a:r>
              <a:rPr lang="en-US" sz="2400" dirty="0">
                <a:hlinkClick r:id="rId3"/>
              </a:rPr>
              <a:t>13:29</a:t>
            </a:r>
            <a:r>
              <a:rPr lang="en-US" sz="2400" dirty="0"/>
              <a:t>), and evidently never lacked; though it is equally evident that they never solicited alms. – Volume 6, p 186</a:t>
            </a:r>
          </a:p>
        </p:txBody>
      </p:sp>
      <p:pic>
        <p:nvPicPr>
          <p:cNvPr id="6" name="Picture 5">
            <a:extLst>
              <a:ext uri="{FF2B5EF4-FFF2-40B4-BE49-F238E27FC236}">
                <a16:creationId xmlns:a16="http://schemas.microsoft.com/office/drawing/2014/main" id="{EC54FBC4-8CAD-9A3E-5130-910107A19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9045" y="1690688"/>
            <a:ext cx="3829989" cy="2553326"/>
          </a:xfrm>
          <a:prstGeom prst="rect">
            <a:avLst/>
          </a:prstGeom>
        </p:spPr>
      </p:pic>
      <p:pic>
        <p:nvPicPr>
          <p:cNvPr id="8" name="Picture 7">
            <a:extLst>
              <a:ext uri="{FF2B5EF4-FFF2-40B4-BE49-F238E27FC236}">
                <a16:creationId xmlns:a16="http://schemas.microsoft.com/office/drawing/2014/main" id="{075308E5-6CF4-8BAE-258B-4997DC42B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600" y="179306"/>
            <a:ext cx="3215640" cy="4374577"/>
          </a:xfrm>
          <a:prstGeom prst="rect">
            <a:avLst/>
          </a:prstGeom>
        </p:spPr>
      </p:pic>
    </p:spTree>
    <p:extLst>
      <p:ext uri="{BB962C8B-B14F-4D97-AF65-F5344CB8AC3E}">
        <p14:creationId xmlns:p14="http://schemas.microsoft.com/office/powerpoint/2010/main" val="321558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D1CCC-12C1-7B42-B98D-ECF4A37EA6CC}"/>
              </a:ext>
            </a:extLst>
          </p:cNvPr>
          <p:cNvSpPr>
            <a:spLocks noGrp="1"/>
          </p:cNvSpPr>
          <p:nvPr>
            <p:ph type="title"/>
          </p:nvPr>
        </p:nvSpPr>
        <p:spPr/>
        <p:txBody>
          <a:bodyPr/>
          <a:lstStyle/>
          <a:p>
            <a:r>
              <a:rPr lang="en-US" dirty="0"/>
              <a:t>Character Trait 2: Full of the Spirit</a:t>
            </a:r>
          </a:p>
        </p:txBody>
      </p:sp>
      <p:pic>
        <p:nvPicPr>
          <p:cNvPr id="4" name="Picture 3">
            <a:extLst>
              <a:ext uri="{FF2B5EF4-FFF2-40B4-BE49-F238E27FC236}">
                <a16:creationId xmlns:a16="http://schemas.microsoft.com/office/drawing/2014/main" id="{6DF92E73-9CDA-43DE-A4AB-DCA47E84F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 y="1714817"/>
            <a:ext cx="4132166" cy="2727007"/>
          </a:xfrm>
          <a:prstGeom prst="rect">
            <a:avLst/>
          </a:prstGeom>
        </p:spPr>
      </p:pic>
      <p:sp>
        <p:nvSpPr>
          <p:cNvPr id="5" name="TextBox 4">
            <a:extLst>
              <a:ext uri="{FF2B5EF4-FFF2-40B4-BE49-F238E27FC236}">
                <a16:creationId xmlns:a16="http://schemas.microsoft.com/office/drawing/2014/main" id="{0CD0F4CC-7C73-654C-E513-4AA29F877D84}"/>
              </a:ext>
            </a:extLst>
          </p:cNvPr>
          <p:cNvSpPr txBox="1"/>
          <p:nvPr/>
        </p:nvSpPr>
        <p:spPr>
          <a:xfrm>
            <a:off x="4808220" y="1279208"/>
            <a:ext cx="6720840" cy="6001643"/>
          </a:xfrm>
          <a:prstGeom prst="rect">
            <a:avLst/>
          </a:prstGeom>
          <a:noFill/>
        </p:spPr>
        <p:txBody>
          <a:bodyPr wrap="square" rtlCol="0">
            <a:spAutoFit/>
          </a:bodyPr>
          <a:lstStyle/>
          <a:p>
            <a:r>
              <a:rPr lang="en-US" sz="2400" b="1" dirty="0">
                <a:latin typeface="Book Antiqua" panose="02040602050305030304" pitchFamily="18" charset="0"/>
              </a:rPr>
              <a:t>Matthew 23:2</a:t>
            </a:r>
            <a:r>
              <a:rPr lang="en-US" sz="2400" dirty="0">
                <a:latin typeface="Book Antiqua" panose="02040602050305030304" pitchFamily="18" charset="0"/>
              </a:rPr>
              <a:t> Saying The scribes and the Pharisees sit in Moses' seat:</a:t>
            </a:r>
            <a:br>
              <a:rPr lang="en-US" sz="2400" dirty="0">
                <a:latin typeface="Book Antiqua" panose="02040602050305030304" pitchFamily="18" charset="0"/>
              </a:rPr>
            </a:br>
            <a:br>
              <a:rPr lang="en-US" sz="2400" dirty="0">
                <a:latin typeface="Book Antiqua" panose="02040602050305030304" pitchFamily="18" charset="0"/>
              </a:rPr>
            </a:br>
            <a:r>
              <a:rPr lang="en-US" sz="2400" b="1" dirty="0">
                <a:latin typeface="Book Antiqua" panose="02040602050305030304" pitchFamily="18" charset="0"/>
              </a:rPr>
              <a:t>23:3</a:t>
            </a:r>
            <a:r>
              <a:rPr lang="en-US" sz="2400" dirty="0">
                <a:latin typeface="Book Antiqua" panose="02040602050305030304" pitchFamily="18" charset="0"/>
              </a:rPr>
              <a:t> All therefore whatsoever they bid you observe, that observe and do; but do not ye after their works: for they say, and do not.</a:t>
            </a:r>
            <a:br>
              <a:rPr lang="en-US" sz="2400" dirty="0">
                <a:latin typeface="Book Antiqua" panose="02040602050305030304" pitchFamily="18" charset="0"/>
              </a:rPr>
            </a:br>
            <a:br>
              <a:rPr lang="en-US" sz="2400" dirty="0">
                <a:latin typeface="Book Antiqua" panose="02040602050305030304" pitchFamily="18" charset="0"/>
              </a:rPr>
            </a:br>
            <a:r>
              <a:rPr lang="en-US" sz="2400" b="1" dirty="0">
                <a:latin typeface="Book Antiqua" panose="02040602050305030304" pitchFamily="18" charset="0"/>
              </a:rPr>
              <a:t>23:4</a:t>
            </a:r>
            <a:r>
              <a:rPr lang="en-US" sz="2400" dirty="0">
                <a:latin typeface="Book Antiqua" panose="02040602050305030304" pitchFamily="18" charset="0"/>
              </a:rPr>
              <a:t> For they bind heavy burdens and grievous to be borne, and lay them on men's shoulders; but they themselves will not move them with one of their fingers.</a:t>
            </a:r>
            <a:br>
              <a:rPr lang="en-US" sz="2400" dirty="0">
                <a:latin typeface="Book Antiqua" panose="02040602050305030304" pitchFamily="18" charset="0"/>
              </a:rPr>
            </a:br>
            <a:br>
              <a:rPr lang="en-US" sz="2400" dirty="0">
                <a:latin typeface="Book Antiqua" panose="02040602050305030304" pitchFamily="18" charset="0"/>
              </a:rPr>
            </a:br>
            <a:r>
              <a:rPr lang="en-US" sz="2400" b="1" dirty="0">
                <a:latin typeface="Book Antiqua" panose="02040602050305030304" pitchFamily="18" charset="0"/>
              </a:rPr>
              <a:t>23:5</a:t>
            </a:r>
            <a:r>
              <a:rPr lang="en-US" sz="2400" dirty="0">
                <a:latin typeface="Book Antiqua" panose="02040602050305030304" pitchFamily="18" charset="0"/>
              </a:rPr>
              <a:t> But all their works they do for to be seen of men: they make broad their phylacteries, and enlarge the borders of their garments,</a:t>
            </a:r>
            <a:br>
              <a:rPr lang="en-US" sz="2400" dirty="0">
                <a:latin typeface="Book Antiqua" panose="02040602050305030304" pitchFamily="18" charset="0"/>
              </a:rPr>
            </a:br>
            <a:endParaRPr lang="en-US" sz="2400" dirty="0">
              <a:latin typeface="Book Antiqua" panose="02040602050305030304" pitchFamily="18" charset="0"/>
            </a:endParaRPr>
          </a:p>
        </p:txBody>
      </p:sp>
    </p:spTree>
    <p:extLst>
      <p:ext uri="{BB962C8B-B14F-4D97-AF65-F5344CB8AC3E}">
        <p14:creationId xmlns:p14="http://schemas.microsoft.com/office/powerpoint/2010/main" val="73610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10DE-52CF-FB83-C30A-1B29B3B76258}"/>
              </a:ext>
            </a:extLst>
          </p:cNvPr>
          <p:cNvSpPr>
            <a:spLocks noGrp="1"/>
          </p:cNvSpPr>
          <p:nvPr>
            <p:ph type="title"/>
          </p:nvPr>
        </p:nvSpPr>
        <p:spPr/>
        <p:txBody>
          <a:bodyPr/>
          <a:lstStyle/>
          <a:p>
            <a:r>
              <a:rPr lang="en-US" dirty="0"/>
              <a:t>Character Trait 2: Full of the Spirit</a:t>
            </a:r>
          </a:p>
        </p:txBody>
      </p:sp>
      <p:pic>
        <p:nvPicPr>
          <p:cNvPr id="4" name="Picture 3">
            <a:extLst>
              <a:ext uri="{FF2B5EF4-FFF2-40B4-BE49-F238E27FC236}">
                <a16:creationId xmlns:a16="http://schemas.microsoft.com/office/drawing/2014/main" id="{A36C18EB-E16A-F3D5-1677-78D378D9E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1" y="1530668"/>
            <a:ext cx="3938566" cy="5167312"/>
          </a:xfrm>
          <a:prstGeom prst="rect">
            <a:avLst/>
          </a:prstGeom>
        </p:spPr>
      </p:pic>
      <p:sp>
        <p:nvSpPr>
          <p:cNvPr id="5" name="TextBox 4">
            <a:extLst>
              <a:ext uri="{FF2B5EF4-FFF2-40B4-BE49-F238E27FC236}">
                <a16:creationId xmlns:a16="http://schemas.microsoft.com/office/drawing/2014/main" id="{E43ECD7F-8B2B-DC0A-AC0B-083D394C881B}"/>
              </a:ext>
            </a:extLst>
          </p:cNvPr>
          <p:cNvSpPr txBox="1"/>
          <p:nvPr/>
        </p:nvSpPr>
        <p:spPr>
          <a:xfrm>
            <a:off x="4663440" y="1690688"/>
            <a:ext cx="6858000" cy="2031325"/>
          </a:xfrm>
          <a:prstGeom prst="rect">
            <a:avLst/>
          </a:prstGeom>
          <a:noFill/>
        </p:spPr>
        <p:txBody>
          <a:bodyPr wrap="square" rtlCol="0">
            <a:spAutoFit/>
          </a:bodyPr>
          <a:lstStyle/>
          <a:p>
            <a:r>
              <a:rPr lang="en-US" b="1" dirty="0"/>
              <a:t>John 13:3</a:t>
            </a:r>
            <a:r>
              <a:rPr lang="en-US" dirty="0"/>
              <a:t> Jesus knowing that the Father had given all things into his hands, and that he was come from God, and went to God;</a:t>
            </a:r>
            <a:br>
              <a:rPr lang="en-US" dirty="0"/>
            </a:br>
            <a:r>
              <a:rPr lang="en-US" b="1" dirty="0"/>
              <a:t>13:4</a:t>
            </a:r>
            <a:r>
              <a:rPr lang="en-US" dirty="0"/>
              <a:t> He </a:t>
            </a:r>
            <a:r>
              <a:rPr lang="en-US" dirty="0" err="1"/>
              <a:t>riseth</a:t>
            </a:r>
            <a:r>
              <a:rPr lang="en-US" dirty="0"/>
              <a:t> from supper, and laid aside his garments; and took a towel, and girded himself.</a:t>
            </a:r>
            <a:br>
              <a:rPr lang="en-US" dirty="0"/>
            </a:br>
            <a:r>
              <a:rPr lang="en-US" b="1" dirty="0"/>
              <a:t>13:5</a:t>
            </a:r>
            <a:r>
              <a:rPr lang="en-US" dirty="0"/>
              <a:t> After that he </a:t>
            </a:r>
            <a:r>
              <a:rPr lang="en-US" dirty="0" err="1"/>
              <a:t>poureth</a:t>
            </a:r>
            <a:r>
              <a:rPr lang="en-US" dirty="0"/>
              <a:t> water into a bason, and began to wash the disciples' feet, and to wipe them with the towel wherewith he was girded.</a:t>
            </a:r>
          </a:p>
        </p:txBody>
      </p:sp>
      <p:sp>
        <p:nvSpPr>
          <p:cNvPr id="6" name="TextBox 5">
            <a:extLst>
              <a:ext uri="{FF2B5EF4-FFF2-40B4-BE49-F238E27FC236}">
                <a16:creationId xmlns:a16="http://schemas.microsoft.com/office/drawing/2014/main" id="{35D1E783-80E5-94C6-E7B7-0011EFCB0D73}"/>
              </a:ext>
            </a:extLst>
          </p:cNvPr>
          <p:cNvSpPr txBox="1"/>
          <p:nvPr/>
        </p:nvSpPr>
        <p:spPr>
          <a:xfrm>
            <a:off x="4663440" y="4013150"/>
            <a:ext cx="6858000" cy="2308324"/>
          </a:xfrm>
          <a:prstGeom prst="rect">
            <a:avLst/>
          </a:prstGeom>
          <a:noFill/>
        </p:spPr>
        <p:txBody>
          <a:bodyPr wrap="square" rtlCol="0">
            <a:spAutoFit/>
          </a:bodyPr>
          <a:lstStyle/>
          <a:p>
            <a:r>
              <a:rPr lang="en-US" b="1" dirty="0"/>
              <a:t>Acts 2:1</a:t>
            </a:r>
            <a:r>
              <a:rPr lang="en-US" dirty="0"/>
              <a:t> And when the day of Pentecost </a:t>
            </a:r>
            <a:r>
              <a:rPr lang="en-US" baseline="30000" dirty="0"/>
              <a:t>15</a:t>
            </a:r>
            <a:r>
              <a:rPr lang="en-US" dirty="0"/>
              <a:t>was now come, they were all together in one place.</a:t>
            </a:r>
            <a:br>
              <a:rPr lang="en-US" dirty="0"/>
            </a:br>
            <a:r>
              <a:rPr lang="en-US" b="1" dirty="0"/>
              <a:t>2:2</a:t>
            </a:r>
            <a:r>
              <a:rPr lang="en-US" dirty="0"/>
              <a:t> And suddenly there came from heaven a sound as of </a:t>
            </a:r>
            <a:r>
              <a:rPr lang="en-US" i="1" dirty="0"/>
              <a:t>the</a:t>
            </a:r>
            <a:r>
              <a:rPr lang="en-US" dirty="0"/>
              <a:t> rushing of a mighty wind, and it filled all the house where they were sitting.</a:t>
            </a:r>
            <a:br>
              <a:rPr lang="en-US" dirty="0"/>
            </a:br>
            <a:r>
              <a:rPr lang="en-US" b="1" dirty="0"/>
              <a:t>2:3</a:t>
            </a:r>
            <a:r>
              <a:rPr lang="en-US" dirty="0"/>
              <a:t> And there appeared unto them tongues </a:t>
            </a:r>
            <a:r>
              <a:rPr lang="en-US" baseline="30000" dirty="0"/>
              <a:t>16</a:t>
            </a:r>
            <a:r>
              <a:rPr lang="en-US" dirty="0"/>
              <a:t>parting among them, like as of fire; and it sat upon each one of them.</a:t>
            </a:r>
            <a:br>
              <a:rPr lang="en-US" dirty="0"/>
            </a:br>
            <a:r>
              <a:rPr lang="en-US" b="1" dirty="0"/>
              <a:t>2:4</a:t>
            </a:r>
            <a:r>
              <a:rPr lang="en-US" dirty="0"/>
              <a:t> And they were all filled with </a:t>
            </a:r>
            <a:r>
              <a:rPr lang="en-US" i="1" dirty="0"/>
              <a:t>the</a:t>
            </a:r>
            <a:r>
              <a:rPr lang="en-US" dirty="0"/>
              <a:t> Holy Spirit, and began to speak with other tongues, as the Spirit gave them utterance.</a:t>
            </a:r>
          </a:p>
        </p:txBody>
      </p:sp>
    </p:spTree>
    <p:extLst>
      <p:ext uri="{BB962C8B-B14F-4D97-AF65-F5344CB8AC3E}">
        <p14:creationId xmlns:p14="http://schemas.microsoft.com/office/powerpoint/2010/main" val="353040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8BAD9-7CA6-C4C9-06F2-0AC4B2E09A67}"/>
              </a:ext>
            </a:extLst>
          </p:cNvPr>
          <p:cNvSpPr>
            <a:spLocks noGrp="1"/>
          </p:cNvSpPr>
          <p:nvPr>
            <p:ph type="title"/>
          </p:nvPr>
        </p:nvSpPr>
        <p:spPr/>
        <p:txBody>
          <a:bodyPr/>
          <a:lstStyle/>
          <a:p>
            <a:r>
              <a:rPr lang="en-US" dirty="0"/>
              <a:t>Character Trait 3: Of wisdom</a:t>
            </a:r>
          </a:p>
        </p:txBody>
      </p:sp>
      <p:pic>
        <p:nvPicPr>
          <p:cNvPr id="4" name="Picture 3">
            <a:extLst>
              <a:ext uri="{FF2B5EF4-FFF2-40B4-BE49-F238E27FC236}">
                <a16:creationId xmlns:a16="http://schemas.microsoft.com/office/drawing/2014/main" id="{0DD00B5D-8C2C-4BBB-5C3C-C240D13AD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214" y="1475874"/>
            <a:ext cx="4178426" cy="5157744"/>
          </a:xfrm>
          <a:prstGeom prst="rect">
            <a:avLst/>
          </a:prstGeom>
        </p:spPr>
      </p:pic>
      <p:sp>
        <p:nvSpPr>
          <p:cNvPr id="5" name="TextBox 4">
            <a:extLst>
              <a:ext uri="{FF2B5EF4-FFF2-40B4-BE49-F238E27FC236}">
                <a16:creationId xmlns:a16="http://schemas.microsoft.com/office/drawing/2014/main" id="{2683A78E-C0B8-6BFC-39FF-AF4DC130FF05}"/>
              </a:ext>
            </a:extLst>
          </p:cNvPr>
          <p:cNvSpPr txBox="1"/>
          <p:nvPr/>
        </p:nvSpPr>
        <p:spPr>
          <a:xfrm>
            <a:off x="5470358" y="1623385"/>
            <a:ext cx="4539917" cy="3785652"/>
          </a:xfrm>
          <a:prstGeom prst="rect">
            <a:avLst/>
          </a:prstGeom>
          <a:noFill/>
        </p:spPr>
        <p:txBody>
          <a:bodyPr wrap="square" rtlCol="0">
            <a:spAutoFit/>
          </a:bodyPr>
          <a:lstStyle/>
          <a:p>
            <a:r>
              <a:rPr lang="en-US" sz="2400" b="1" dirty="0"/>
              <a:t>1 Kings 3:9</a:t>
            </a:r>
            <a:r>
              <a:rPr lang="en-US" sz="2400" dirty="0"/>
              <a:t> Give therefore thy servant an understanding heart to judge thy people, that I may discern between good and bad: for who is able to judge this thy so great a people?</a:t>
            </a:r>
            <a:br>
              <a:rPr lang="en-US" sz="2400" dirty="0"/>
            </a:br>
            <a:br>
              <a:rPr lang="en-US" sz="2400" dirty="0"/>
            </a:br>
            <a:r>
              <a:rPr lang="en-US" sz="2400" b="1" dirty="0"/>
              <a:t>1 Kings 3:10</a:t>
            </a:r>
            <a:r>
              <a:rPr lang="en-US" sz="2400" dirty="0"/>
              <a:t> And the speech pleased the LORD, that Solomon had asked this thing.</a:t>
            </a:r>
          </a:p>
        </p:txBody>
      </p:sp>
    </p:spTree>
    <p:extLst>
      <p:ext uri="{BB962C8B-B14F-4D97-AF65-F5344CB8AC3E}">
        <p14:creationId xmlns:p14="http://schemas.microsoft.com/office/powerpoint/2010/main" val="76660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D286-774B-0F4B-D8FB-AD20E1D61BC0}"/>
              </a:ext>
            </a:extLst>
          </p:cNvPr>
          <p:cNvSpPr>
            <a:spLocks noGrp="1"/>
          </p:cNvSpPr>
          <p:nvPr>
            <p:ph type="title"/>
          </p:nvPr>
        </p:nvSpPr>
        <p:spPr/>
        <p:txBody>
          <a:bodyPr/>
          <a:lstStyle/>
          <a:p>
            <a:r>
              <a:rPr lang="en-US" dirty="0"/>
              <a:t>What will we talk about?</a:t>
            </a:r>
          </a:p>
        </p:txBody>
      </p:sp>
      <p:sp>
        <p:nvSpPr>
          <p:cNvPr id="4" name="TextBox 3">
            <a:extLst>
              <a:ext uri="{FF2B5EF4-FFF2-40B4-BE49-F238E27FC236}">
                <a16:creationId xmlns:a16="http://schemas.microsoft.com/office/drawing/2014/main" id="{5DA3D060-9A84-F205-54B9-BC53CEAB5A94}"/>
              </a:ext>
            </a:extLst>
          </p:cNvPr>
          <p:cNvSpPr txBox="1"/>
          <p:nvPr/>
        </p:nvSpPr>
        <p:spPr>
          <a:xfrm>
            <a:off x="609600" y="1471433"/>
            <a:ext cx="10744200" cy="954107"/>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t>We’ll examine some of the uses of shadows in the Bible, and how they convey both positive and negative concepts</a:t>
            </a:r>
          </a:p>
        </p:txBody>
      </p:sp>
      <p:sp>
        <p:nvSpPr>
          <p:cNvPr id="5" name="TextBox 4">
            <a:extLst>
              <a:ext uri="{FF2B5EF4-FFF2-40B4-BE49-F238E27FC236}">
                <a16:creationId xmlns:a16="http://schemas.microsoft.com/office/drawing/2014/main" id="{4BE7F0B7-FF57-6AB8-5DF0-BC4F2D86EE11}"/>
              </a:ext>
            </a:extLst>
          </p:cNvPr>
          <p:cNvSpPr txBox="1"/>
          <p:nvPr/>
        </p:nvSpPr>
        <p:spPr>
          <a:xfrm>
            <a:off x="609599" y="2474893"/>
            <a:ext cx="10234863" cy="954107"/>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t>We’ll reflect on the three general “ingredients” to making a shadow and some possible spiritual applications for them</a:t>
            </a:r>
          </a:p>
        </p:txBody>
      </p:sp>
      <p:sp>
        <p:nvSpPr>
          <p:cNvPr id="6" name="TextBox 5">
            <a:extLst>
              <a:ext uri="{FF2B5EF4-FFF2-40B4-BE49-F238E27FC236}">
                <a16:creationId xmlns:a16="http://schemas.microsoft.com/office/drawing/2014/main" id="{A0B5F739-F729-FEDC-3407-C0F7E07FB6D4}"/>
              </a:ext>
            </a:extLst>
          </p:cNvPr>
          <p:cNvSpPr txBox="1"/>
          <p:nvPr/>
        </p:nvSpPr>
        <p:spPr>
          <a:xfrm>
            <a:off x="609599" y="3531848"/>
            <a:ext cx="9224211" cy="1384995"/>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t>We’ll consider some of Stephen’s traits and how they helped form a shadow that others recognized as reflecting a heart that was consecrated to God</a:t>
            </a:r>
          </a:p>
        </p:txBody>
      </p:sp>
      <p:sp>
        <p:nvSpPr>
          <p:cNvPr id="7" name="TextBox 6">
            <a:extLst>
              <a:ext uri="{FF2B5EF4-FFF2-40B4-BE49-F238E27FC236}">
                <a16:creationId xmlns:a16="http://schemas.microsoft.com/office/drawing/2014/main" id="{BDCF9EDF-4D1A-20BE-4653-5D4BBB382D2F}"/>
              </a:ext>
            </a:extLst>
          </p:cNvPr>
          <p:cNvSpPr txBox="1"/>
          <p:nvPr/>
        </p:nvSpPr>
        <p:spPr>
          <a:xfrm>
            <a:off x="609599" y="5019691"/>
            <a:ext cx="9557084" cy="1661993"/>
          </a:xfrm>
          <a:prstGeom prst="rect">
            <a:avLst/>
          </a:prstGeom>
          <a:noFill/>
        </p:spPr>
        <p:txBody>
          <a:bodyPr wrap="square" rtlCol="0">
            <a:spAutoFit/>
          </a:bodyPr>
          <a:lstStyle/>
          <a:p>
            <a:pPr marL="285750" indent="-285750">
              <a:buFont typeface="Arial" panose="020B0604020202020204" pitchFamily="34" charset="0"/>
              <a:buChar char="•"/>
            </a:pPr>
            <a:r>
              <a:rPr lang="en-US" sz="2800" dirty="0"/>
              <a:t>Lastly, we’ll reflect on how the shadow cast by Paul, and how it continues to provide a beautiful example for consecrated hearts today to follow</a:t>
            </a:r>
          </a:p>
          <a:p>
            <a:endParaRPr lang="en-US" dirty="0"/>
          </a:p>
        </p:txBody>
      </p:sp>
    </p:spTree>
    <p:extLst>
      <p:ext uri="{BB962C8B-B14F-4D97-AF65-F5344CB8AC3E}">
        <p14:creationId xmlns:p14="http://schemas.microsoft.com/office/powerpoint/2010/main" val="181863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3536E-A2A5-64B3-6163-CC91E527D127}"/>
              </a:ext>
            </a:extLst>
          </p:cNvPr>
          <p:cNvSpPr>
            <a:spLocks noGrp="1"/>
          </p:cNvSpPr>
          <p:nvPr>
            <p:ph type="title"/>
          </p:nvPr>
        </p:nvSpPr>
        <p:spPr/>
        <p:txBody>
          <a:bodyPr/>
          <a:lstStyle/>
          <a:p>
            <a:r>
              <a:rPr lang="en-US" dirty="0"/>
              <a:t>Character Trait 3: Of wisdom </a:t>
            </a:r>
          </a:p>
        </p:txBody>
      </p:sp>
      <p:pic>
        <p:nvPicPr>
          <p:cNvPr id="7" name="Picture 6">
            <a:extLst>
              <a:ext uri="{FF2B5EF4-FFF2-40B4-BE49-F238E27FC236}">
                <a16:creationId xmlns:a16="http://schemas.microsoft.com/office/drawing/2014/main" id="{4A635A22-3F6F-E1D0-B4CF-5FF3A934C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79" y="1995488"/>
            <a:ext cx="5717632" cy="3811754"/>
          </a:xfrm>
          <a:prstGeom prst="rect">
            <a:avLst/>
          </a:prstGeom>
        </p:spPr>
      </p:pic>
      <p:sp>
        <p:nvSpPr>
          <p:cNvPr id="8" name="TextBox 7">
            <a:extLst>
              <a:ext uri="{FF2B5EF4-FFF2-40B4-BE49-F238E27FC236}">
                <a16:creationId xmlns:a16="http://schemas.microsoft.com/office/drawing/2014/main" id="{DD8BAAC8-8C59-09B6-447D-795229FED30C}"/>
              </a:ext>
            </a:extLst>
          </p:cNvPr>
          <p:cNvSpPr txBox="1"/>
          <p:nvPr/>
        </p:nvSpPr>
        <p:spPr>
          <a:xfrm>
            <a:off x="5942341" y="1595021"/>
            <a:ext cx="6249659" cy="3046988"/>
          </a:xfrm>
          <a:prstGeom prst="rect">
            <a:avLst/>
          </a:prstGeom>
          <a:noFill/>
        </p:spPr>
        <p:txBody>
          <a:bodyPr wrap="square" rtlCol="0">
            <a:spAutoFit/>
          </a:bodyPr>
          <a:lstStyle/>
          <a:p>
            <a:r>
              <a:rPr lang="en-US" sz="2400" b="1" dirty="0">
                <a:latin typeface="Book Antiqua" panose="02040602050305030304" pitchFamily="18" charset="0"/>
              </a:rPr>
              <a:t>Acts 6:5</a:t>
            </a:r>
            <a:r>
              <a:rPr lang="en-US" sz="2400" dirty="0">
                <a:latin typeface="Book Antiqua" panose="02040602050305030304" pitchFamily="18" charset="0"/>
              </a:rPr>
              <a:t> And the saying pleased the whole multitude: and they chose Stephen, a man full of faith and of the Holy Ghost, and Philip, and Prochorus, and Nicanor, and Timon, and Parmenas, and Nicolas a proselyte of Antioch:</a:t>
            </a:r>
          </a:p>
          <a:p>
            <a:endParaRPr lang="en-US" sz="2400" dirty="0">
              <a:latin typeface="Book Antiqua" panose="02040602050305030304" pitchFamily="18" charset="0"/>
            </a:endParaRPr>
          </a:p>
          <a:p>
            <a:endParaRPr lang="en-US" sz="2400" b="1" dirty="0">
              <a:latin typeface="Book Antiqua" panose="02040602050305030304" pitchFamily="18" charset="0"/>
            </a:endParaRPr>
          </a:p>
        </p:txBody>
      </p:sp>
      <p:sp>
        <p:nvSpPr>
          <p:cNvPr id="3" name="TextBox 2">
            <a:extLst>
              <a:ext uri="{FF2B5EF4-FFF2-40B4-BE49-F238E27FC236}">
                <a16:creationId xmlns:a16="http://schemas.microsoft.com/office/drawing/2014/main" id="{A6463AEB-451C-48CD-A2D8-BCB417884B5A}"/>
              </a:ext>
            </a:extLst>
          </p:cNvPr>
          <p:cNvSpPr txBox="1"/>
          <p:nvPr/>
        </p:nvSpPr>
        <p:spPr>
          <a:xfrm>
            <a:off x="5942341" y="4041844"/>
            <a:ext cx="6105280" cy="1200329"/>
          </a:xfrm>
          <a:prstGeom prst="rect">
            <a:avLst/>
          </a:prstGeom>
          <a:noFill/>
        </p:spPr>
        <p:txBody>
          <a:bodyPr wrap="square" rtlCol="0">
            <a:spAutoFit/>
          </a:bodyPr>
          <a:lstStyle/>
          <a:p>
            <a:r>
              <a:rPr lang="en-US" sz="2400" b="1" dirty="0">
                <a:latin typeface="Book Antiqua" panose="02040602050305030304" pitchFamily="18" charset="0"/>
              </a:rPr>
              <a:t>Acts 6:8</a:t>
            </a:r>
            <a:r>
              <a:rPr lang="en-US" sz="2400" dirty="0">
                <a:latin typeface="Book Antiqua" panose="02040602050305030304" pitchFamily="18" charset="0"/>
              </a:rPr>
              <a:t> And Stephen, full of faith and power, did great wonders and miracles among the people.</a:t>
            </a:r>
          </a:p>
        </p:txBody>
      </p:sp>
      <p:sp>
        <p:nvSpPr>
          <p:cNvPr id="4" name="TextBox 3">
            <a:extLst>
              <a:ext uri="{FF2B5EF4-FFF2-40B4-BE49-F238E27FC236}">
                <a16:creationId xmlns:a16="http://schemas.microsoft.com/office/drawing/2014/main" id="{E4097E1F-4611-19B3-C70C-2E6C441565F7}"/>
              </a:ext>
            </a:extLst>
          </p:cNvPr>
          <p:cNvSpPr txBox="1"/>
          <p:nvPr/>
        </p:nvSpPr>
        <p:spPr>
          <a:xfrm>
            <a:off x="5942341" y="5380672"/>
            <a:ext cx="5848606" cy="1477328"/>
          </a:xfrm>
          <a:prstGeom prst="rect">
            <a:avLst/>
          </a:prstGeom>
          <a:noFill/>
        </p:spPr>
        <p:txBody>
          <a:bodyPr wrap="square" rtlCol="0">
            <a:spAutoFit/>
          </a:bodyPr>
          <a:lstStyle/>
          <a:p>
            <a:r>
              <a:rPr lang="en-US" sz="2400" b="1" dirty="0">
                <a:latin typeface="Book Antiqua" panose="02040602050305030304" pitchFamily="18" charset="0"/>
              </a:rPr>
              <a:t>Acts 6:10</a:t>
            </a:r>
            <a:r>
              <a:rPr lang="en-US" sz="2400" dirty="0">
                <a:latin typeface="Book Antiqua" panose="02040602050305030304" pitchFamily="18" charset="0"/>
              </a:rPr>
              <a:t> And they were not able to resist the wisdom and the spirit by which he </a:t>
            </a:r>
            <a:r>
              <a:rPr lang="en-US" sz="2400" dirty="0" err="1">
                <a:latin typeface="Book Antiqua" panose="02040602050305030304" pitchFamily="18" charset="0"/>
              </a:rPr>
              <a:t>spake</a:t>
            </a:r>
            <a:r>
              <a:rPr lang="en-US" sz="2400" dirty="0">
                <a:latin typeface="Book Antiqua" panose="02040602050305030304" pitchFamily="18" charset="0"/>
              </a:rPr>
              <a:t>.</a:t>
            </a:r>
          </a:p>
          <a:p>
            <a:endParaRPr lang="en-US" dirty="0"/>
          </a:p>
        </p:txBody>
      </p:sp>
    </p:spTree>
    <p:extLst>
      <p:ext uri="{BB962C8B-B14F-4D97-AF65-F5344CB8AC3E}">
        <p14:creationId xmlns:p14="http://schemas.microsoft.com/office/powerpoint/2010/main" val="393268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538064-11EB-E10A-501B-36CA14AA0E6B}"/>
              </a:ext>
            </a:extLst>
          </p:cNvPr>
          <p:cNvSpPr>
            <a:spLocks noGrp="1"/>
          </p:cNvSpPr>
          <p:nvPr>
            <p:ph type="ctrTitle"/>
          </p:nvPr>
        </p:nvSpPr>
        <p:spPr/>
        <p:txBody>
          <a:bodyPr/>
          <a:lstStyle/>
          <a:p>
            <a:r>
              <a:rPr lang="en-US" dirty="0"/>
              <a:t>The Shadow We Cast: Paul</a:t>
            </a:r>
          </a:p>
        </p:txBody>
      </p:sp>
      <p:sp>
        <p:nvSpPr>
          <p:cNvPr id="6" name="Subtitle 5">
            <a:extLst>
              <a:ext uri="{FF2B5EF4-FFF2-40B4-BE49-F238E27FC236}">
                <a16:creationId xmlns:a16="http://schemas.microsoft.com/office/drawing/2014/main" id="{219CA9F3-F883-ECC4-ED21-3C4CD6CE89A1}"/>
              </a:ext>
            </a:extLst>
          </p:cNvPr>
          <p:cNvSpPr>
            <a:spLocks noGrp="1"/>
          </p:cNvSpPr>
          <p:nvPr>
            <p:ph type="subTitle" idx="1"/>
          </p:nvPr>
        </p:nvSpPr>
        <p:spPr/>
        <p:txBody>
          <a:bodyPr>
            <a:normAutofit/>
          </a:bodyPr>
          <a:lstStyle/>
          <a:p>
            <a:r>
              <a:rPr lang="en-US" sz="3200" dirty="0"/>
              <a:t>An Example for the Church</a:t>
            </a:r>
          </a:p>
        </p:txBody>
      </p:sp>
    </p:spTree>
    <p:extLst>
      <p:ext uri="{BB962C8B-B14F-4D97-AF65-F5344CB8AC3E}">
        <p14:creationId xmlns:p14="http://schemas.microsoft.com/office/powerpoint/2010/main" val="321654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6E6879-B386-4793-86AD-0A35F57D363E}"/>
              </a:ext>
            </a:extLst>
          </p:cNvPr>
          <p:cNvSpPr txBox="1"/>
          <p:nvPr/>
        </p:nvSpPr>
        <p:spPr>
          <a:xfrm>
            <a:off x="465221" y="5223028"/>
            <a:ext cx="10459452" cy="1384995"/>
          </a:xfrm>
          <a:prstGeom prst="rect">
            <a:avLst/>
          </a:prstGeom>
          <a:noFill/>
        </p:spPr>
        <p:txBody>
          <a:bodyPr wrap="square" rtlCol="0">
            <a:spAutoFit/>
          </a:bodyPr>
          <a:lstStyle/>
          <a:p>
            <a:r>
              <a:rPr lang="en-US" sz="2800" b="1" dirty="0">
                <a:latin typeface="Book Antiqua" panose="02040602050305030304" pitchFamily="18" charset="0"/>
              </a:rPr>
              <a:t>Acts 7:58</a:t>
            </a:r>
            <a:r>
              <a:rPr lang="en-US" sz="2800" dirty="0">
                <a:latin typeface="Book Antiqua" panose="02040602050305030304" pitchFamily="18" charset="0"/>
              </a:rPr>
              <a:t> And cast him out of the city, and stoned him: and the witnesses laid down their clothes at a young man's feet, whose name was Saul.</a:t>
            </a:r>
          </a:p>
        </p:txBody>
      </p:sp>
      <p:pic>
        <p:nvPicPr>
          <p:cNvPr id="6" name="Picture 5">
            <a:extLst>
              <a:ext uri="{FF2B5EF4-FFF2-40B4-BE49-F238E27FC236}">
                <a16:creationId xmlns:a16="http://schemas.microsoft.com/office/drawing/2014/main" id="{C58F6F40-0784-278A-DC86-AC215DD38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21" y="444486"/>
            <a:ext cx="6876047" cy="4584031"/>
          </a:xfrm>
          <a:prstGeom prst="rect">
            <a:avLst/>
          </a:prstGeom>
        </p:spPr>
      </p:pic>
      <p:sp>
        <p:nvSpPr>
          <p:cNvPr id="7" name="TextBox 6">
            <a:extLst>
              <a:ext uri="{FF2B5EF4-FFF2-40B4-BE49-F238E27FC236}">
                <a16:creationId xmlns:a16="http://schemas.microsoft.com/office/drawing/2014/main" id="{EF9879DB-87A4-BCED-8773-406854585D1A}"/>
              </a:ext>
            </a:extLst>
          </p:cNvPr>
          <p:cNvSpPr txBox="1"/>
          <p:nvPr/>
        </p:nvSpPr>
        <p:spPr>
          <a:xfrm>
            <a:off x="7940842" y="1010653"/>
            <a:ext cx="3625516" cy="3108543"/>
          </a:xfrm>
          <a:prstGeom prst="rect">
            <a:avLst/>
          </a:prstGeom>
          <a:noFill/>
        </p:spPr>
        <p:txBody>
          <a:bodyPr wrap="square" rtlCol="0">
            <a:spAutoFit/>
          </a:bodyPr>
          <a:lstStyle/>
          <a:p>
            <a:r>
              <a:rPr lang="en-US" sz="2800" b="1" dirty="0">
                <a:latin typeface="Book Antiqua" panose="02040602050305030304" pitchFamily="18" charset="0"/>
              </a:rPr>
              <a:t>Acts 8:3</a:t>
            </a:r>
            <a:r>
              <a:rPr lang="en-US" sz="2800" dirty="0">
                <a:latin typeface="Book Antiqua" panose="02040602050305030304" pitchFamily="18" charset="0"/>
              </a:rPr>
              <a:t> As for Saul, he made </a:t>
            </a:r>
            <a:r>
              <a:rPr lang="en-US" sz="2800" dirty="0" err="1">
                <a:latin typeface="Book Antiqua" panose="02040602050305030304" pitchFamily="18" charset="0"/>
              </a:rPr>
              <a:t>havock</a:t>
            </a:r>
            <a:r>
              <a:rPr lang="en-US" sz="2800" dirty="0">
                <a:latin typeface="Book Antiqua" panose="02040602050305030304" pitchFamily="18" charset="0"/>
              </a:rPr>
              <a:t> of the church, entering into every house, and haling men and women committed them to prison.</a:t>
            </a:r>
          </a:p>
        </p:txBody>
      </p:sp>
    </p:spTree>
    <p:extLst>
      <p:ext uri="{BB962C8B-B14F-4D97-AF65-F5344CB8AC3E}">
        <p14:creationId xmlns:p14="http://schemas.microsoft.com/office/powerpoint/2010/main" val="240430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6E7220-C5B5-0B26-8AA7-91787A225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27" y="212056"/>
            <a:ext cx="4637036" cy="6433888"/>
          </a:xfrm>
          <a:prstGeom prst="rect">
            <a:avLst/>
          </a:prstGeom>
        </p:spPr>
      </p:pic>
      <p:sp>
        <p:nvSpPr>
          <p:cNvPr id="4" name="TextBox 3">
            <a:extLst>
              <a:ext uri="{FF2B5EF4-FFF2-40B4-BE49-F238E27FC236}">
                <a16:creationId xmlns:a16="http://schemas.microsoft.com/office/drawing/2014/main" id="{723A5956-A00E-16C9-7A88-6AA71F4D8037}"/>
              </a:ext>
            </a:extLst>
          </p:cNvPr>
          <p:cNvSpPr txBox="1"/>
          <p:nvPr/>
        </p:nvSpPr>
        <p:spPr>
          <a:xfrm>
            <a:off x="5582653" y="593558"/>
            <a:ext cx="6193120" cy="5693866"/>
          </a:xfrm>
          <a:prstGeom prst="rect">
            <a:avLst/>
          </a:prstGeom>
          <a:noFill/>
        </p:spPr>
        <p:txBody>
          <a:bodyPr wrap="square" rtlCol="0">
            <a:spAutoFit/>
          </a:bodyPr>
          <a:lstStyle/>
          <a:p>
            <a:r>
              <a:rPr lang="en-US" sz="2800" b="1" dirty="0">
                <a:latin typeface="Book Antiqua" panose="02040602050305030304" pitchFamily="18" charset="0"/>
              </a:rPr>
              <a:t>Acts 9:3</a:t>
            </a:r>
            <a:r>
              <a:rPr lang="en-US" sz="2800" dirty="0">
                <a:latin typeface="Book Antiqua" panose="02040602050305030304" pitchFamily="18" charset="0"/>
              </a:rPr>
              <a:t> And as he journeyed, he came near Damascus: and suddenly there shined round about him a light from heaven:</a:t>
            </a:r>
            <a:br>
              <a:rPr lang="en-US" sz="2800" dirty="0">
                <a:latin typeface="Book Antiqua" panose="02040602050305030304" pitchFamily="18" charset="0"/>
              </a:rPr>
            </a:br>
            <a:br>
              <a:rPr lang="en-US" sz="2800" dirty="0">
                <a:latin typeface="Book Antiqua" panose="02040602050305030304" pitchFamily="18" charset="0"/>
              </a:rPr>
            </a:br>
            <a:r>
              <a:rPr lang="en-US" sz="2800" b="1" dirty="0">
                <a:latin typeface="Book Antiqua" panose="02040602050305030304" pitchFamily="18" charset="0"/>
              </a:rPr>
              <a:t>9:4</a:t>
            </a:r>
            <a:r>
              <a:rPr lang="en-US" sz="2800" dirty="0">
                <a:latin typeface="Book Antiqua" panose="02040602050305030304" pitchFamily="18" charset="0"/>
              </a:rPr>
              <a:t> And he fell to the earth, and heard a voice saying unto him, Saul, Saul, why </a:t>
            </a:r>
            <a:r>
              <a:rPr lang="en-US" sz="2800" dirty="0" err="1">
                <a:latin typeface="Book Antiqua" panose="02040602050305030304" pitchFamily="18" charset="0"/>
              </a:rPr>
              <a:t>persecutest</a:t>
            </a:r>
            <a:r>
              <a:rPr lang="en-US" sz="2800" dirty="0">
                <a:latin typeface="Book Antiqua" panose="02040602050305030304" pitchFamily="18" charset="0"/>
              </a:rPr>
              <a:t> thou me?</a:t>
            </a:r>
            <a:br>
              <a:rPr lang="en-US" sz="2800" dirty="0">
                <a:latin typeface="Book Antiqua" panose="02040602050305030304" pitchFamily="18" charset="0"/>
              </a:rPr>
            </a:br>
            <a:br>
              <a:rPr lang="en-US" sz="2800" dirty="0">
                <a:latin typeface="Book Antiqua" panose="02040602050305030304" pitchFamily="18" charset="0"/>
              </a:rPr>
            </a:br>
            <a:r>
              <a:rPr lang="en-US" sz="2800" b="1" dirty="0">
                <a:latin typeface="Book Antiqua" panose="02040602050305030304" pitchFamily="18" charset="0"/>
              </a:rPr>
              <a:t>9:5</a:t>
            </a:r>
            <a:r>
              <a:rPr lang="en-US" sz="2800" dirty="0">
                <a:latin typeface="Book Antiqua" panose="02040602050305030304" pitchFamily="18" charset="0"/>
              </a:rPr>
              <a:t> And he said, Who art thou, Lord? And the Lord said, I am Jesus whom thou </a:t>
            </a:r>
            <a:r>
              <a:rPr lang="en-US" sz="2800" dirty="0" err="1">
                <a:latin typeface="Book Antiqua" panose="02040602050305030304" pitchFamily="18" charset="0"/>
              </a:rPr>
              <a:t>persecutest</a:t>
            </a:r>
            <a:r>
              <a:rPr lang="en-US" sz="2800" dirty="0">
                <a:latin typeface="Book Antiqua" panose="02040602050305030304" pitchFamily="18" charset="0"/>
              </a:rPr>
              <a:t>: it is hard for thee to kick against the pricks.</a:t>
            </a:r>
          </a:p>
        </p:txBody>
      </p:sp>
    </p:spTree>
    <p:extLst>
      <p:ext uri="{BB962C8B-B14F-4D97-AF65-F5344CB8AC3E}">
        <p14:creationId xmlns:p14="http://schemas.microsoft.com/office/powerpoint/2010/main" val="329643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F2D67-3DA1-CE38-1BA1-195CB440EF14}"/>
              </a:ext>
            </a:extLst>
          </p:cNvPr>
          <p:cNvSpPr txBox="1"/>
          <p:nvPr/>
        </p:nvSpPr>
        <p:spPr>
          <a:xfrm>
            <a:off x="417094" y="465221"/>
            <a:ext cx="11518231" cy="954107"/>
          </a:xfrm>
          <a:prstGeom prst="rect">
            <a:avLst/>
          </a:prstGeom>
          <a:noFill/>
        </p:spPr>
        <p:txBody>
          <a:bodyPr wrap="square" rtlCol="0">
            <a:spAutoFit/>
          </a:bodyPr>
          <a:lstStyle/>
          <a:p>
            <a:r>
              <a:rPr lang="en-US" sz="2800" b="1" dirty="0">
                <a:latin typeface="Book Antiqua" panose="02040602050305030304" pitchFamily="18" charset="0"/>
              </a:rPr>
              <a:t>Revelation 21:14</a:t>
            </a:r>
            <a:r>
              <a:rPr lang="en-US" sz="2800" dirty="0">
                <a:latin typeface="Book Antiqua" panose="02040602050305030304" pitchFamily="18" charset="0"/>
              </a:rPr>
              <a:t> And the wall of the city had twelve foundations, and in them the names of the twelve apostles of the Lamb.</a:t>
            </a:r>
          </a:p>
        </p:txBody>
      </p:sp>
      <p:pic>
        <p:nvPicPr>
          <p:cNvPr id="4" name="Picture 3">
            <a:extLst>
              <a:ext uri="{FF2B5EF4-FFF2-40B4-BE49-F238E27FC236}">
                <a16:creationId xmlns:a16="http://schemas.microsoft.com/office/drawing/2014/main" id="{C91B321C-2B55-623C-76C6-F75971FD8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94" y="1652337"/>
            <a:ext cx="1796504" cy="2269958"/>
          </a:xfrm>
          <a:prstGeom prst="rect">
            <a:avLst/>
          </a:prstGeom>
        </p:spPr>
      </p:pic>
      <p:sp>
        <p:nvSpPr>
          <p:cNvPr id="5" name="TextBox 4">
            <a:extLst>
              <a:ext uri="{FF2B5EF4-FFF2-40B4-BE49-F238E27FC236}">
                <a16:creationId xmlns:a16="http://schemas.microsoft.com/office/drawing/2014/main" id="{DCAC1966-7AF8-3127-CF52-06BB07D699F3}"/>
              </a:ext>
            </a:extLst>
          </p:cNvPr>
          <p:cNvSpPr txBox="1"/>
          <p:nvPr/>
        </p:nvSpPr>
        <p:spPr>
          <a:xfrm>
            <a:off x="2326107" y="1416404"/>
            <a:ext cx="9448799" cy="2677656"/>
          </a:xfrm>
          <a:prstGeom prst="rect">
            <a:avLst/>
          </a:prstGeom>
          <a:noFill/>
        </p:spPr>
        <p:txBody>
          <a:bodyPr wrap="square" rtlCol="0">
            <a:spAutoFit/>
          </a:bodyPr>
          <a:lstStyle/>
          <a:p>
            <a:r>
              <a:rPr lang="en-US" sz="2800" i="1" dirty="0"/>
              <a:t>There is one other thought suggested by the above words of the Apostle which we would do well to consider, and that is, that as his faithful and successful course was a worthy and safe example to the Church, so likewise should each disciple of Christ in turn consider that his example will have its influence upon others. </a:t>
            </a:r>
            <a:endParaRPr lang="en-US" sz="2800" dirty="0"/>
          </a:p>
        </p:txBody>
      </p:sp>
      <p:sp>
        <p:nvSpPr>
          <p:cNvPr id="6" name="TextBox 5">
            <a:extLst>
              <a:ext uri="{FF2B5EF4-FFF2-40B4-BE49-F238E27FC236}">
                <a16:creationId xmlns:a16="http://schemas.microsoft.com/office/drawing/2014/main" id="{DE7CAA79-1047-59F3-9176-933E3DB193C6}"/>
              </a:ext>
            </a:extLst>
          </p:cNvPr>
          <p:cNvSpPr txBox="1"/>
          <p:nvPr/>
        </p:nvSpPr>
        <p:spPr>
          <a:xfrm>
            <a:off x="208546" y="4187388"/>
            <a:ext cx="11935325" cy="2677656"/>
          </a:xfrm>
          <a:prstGeom prst="rect">
            <a:avLst/>
          </a:prstGeom>
          <a:noFill/>
        </p:spPr>
        <p:txBody>
          <a:bodyPr wrap="square" rtlCol="0">
            <a:spAutoFit/>
          </a:bodyPr>
          <a:lstStyle/>
          <a:p>
            <a:r>
              <a:rPr lang="en-US" sz="2800" b="1" i="1" dirty="0"/>
              <a:t>Every Christian should strive to be a pattern worthy of imitation – a pattern of earnest, faithful endeavor to copy Christ in his daily life, and of active zeal in his service.</a:t>
            </a:r>
            <a:r>
              <a:rPr lang="en-US" sz="2800" i="1" dirty="0"/>
              <a:t> Patterns of perfection, of the ultimate moral glory and beauty of holiness, we cannot expect to be in the present life. Such a pattern we have only in Christ our Lord. In no such sense did Paul ever say, Follow me, or Follow us; but he did say, "Be ye followers of me, even as I also am of Christ." – </a:t>
            </a:r>
            <a:r>
              <a:rPr lang="en-US" sz="2800" i="1" u="sng" dirty="0">
                <a:hlinkClick r:id="rId3"/>
              </a:rPr>
              <a:t>1 Cor. 11:1</a:t>
            </a:r>
            <a:r>
              <a:rPr lang="en-US" sz="2800" i="1" dirty="0"/>
              <a:t>.</a:t>
            </a:r>
            <a:endParaRPr lang="en-US" sz="2800" dirty="0"/>
          </a:p>
        </p:txBody>
      </p:sp>
    </p:spTree>
    <p:extLst>
      <p:ext uri="{BB962C8B-B14F-4D97-AF65-F5344CB8AC3E}">
        <p14:creationId xmlns:p14="http://schemas.microsoft.com/office/powerpoint/2010/main" val="130651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3BDAE-7E15-898E-7BC1-688E5599F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3" y="481263"/>
            <a:ext cx="2679406" cy="3385542"/>
          </a:xfrm>
          <a:prstGeom prst="rect">
            <a:avLst/>
          </a:prstGeom>
        </p:spPr>
      </p:pic>
      <p:sp>
        <p:nvSpPr>
          <p:cNvPr id="4" name="TextBox 3">
            <a:extLst>
              <a:ext uri="{FF2B5EF4-FFF2-40B4-BE49-F238E27FC236}">
                <a16:creationId xmlns:a16="http://schemas.microsoft.com/office/drawing/2014/main" id="{A9A75DFD-6621-5478-AED7-3543DDFC5BDD}"/>
              </a:ext>
            </a:extLst>
          </p:cNvPr>
          <p:cNvSpPr txBox="1"/>
          <p:nvPr/>
        </p:nvSpPr>
        <p:spPr>
          <a:xfrm>
            <a:off x="3143802" y="1588169"/>
            <a:ext cx="8871285" cy="3385542"/>
          </a:xfrm>
          <a:prstGeom prst="rect">
            <a:avLst/>
          </a:prstGeom>
          <a:noFill/>
        </p:spPr>
        <p:txBody>
          <a:bodyPr wrap="square" rtlCol="0">
            <a:spAutoFit/>
          </a:bodyPr>
          <a:lstStyle/>
          <a:p>
            <a:r>
              <a:rPr lang="en-US" sz="2800" i="1" dirty="0"/>
              <a:t>The Apostle was a grand example of earnest endeavor to attain perfection, but not of the ultimate perfection which was in Christ only; and it is his zeal and intense earnestness in striving to copy Christ and to accomplish his will that we should imitate. Let us mark all such worthy examples while we also "press toward the mark [of character] for [the attainment of] the prize of our high calling." – R1886</a:t>
            </a:r>
            <a:endParaRPr lang="en-US" sz="2800" dirty="0"/>
          </a:p>
          <a:p>
            <a:endParaRPr lang="en-US" dirty="0"/>
          </a:p>
        </p:txBody>
      </p:sp>
    </p:spTree>
    <p:extLst>
      <p:ext uri="{BB962C8B-B14F-4D97-AF65-F5344CB8AC3E}">
        <p14:creationId xmlns:p14="http://schemas.microsoft.com/office/powerpoint/2010/main" val="366580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E0A019-7656-6D62-6B03-1889C6AACA83}"/>
              </a:ext>
            </a:extLst>
          </p:cNvPr>
          <p:cNvSpPr txBox="1"/>
          <p:nvPr/>
        </p:nvSpPr>
        <p:spPr>
          <a:xfrm>
            <a:off x="481263" y="465222"/>
            <a:ext cx="10972800" cy="1231106"/>
          </a:xfrm>
          <a:prstGeom prst="rect">
            <a:avLst/>
          </a:prstGeom>
          <a:noFill/>
        </p:spPr>
        <p:txBody>
          <a:bodyPr wrap="square" rtlCol="0">
            <a:spAutoFit/>
          </a:bodyPr>
          <a:lstStyle/>
          <a:p>
            <a:r>
              <a:rPr lang="en-US" sz="2800" b="1" i="1" dirty="0"/>
              <a:t>First: The Apostle made a humble sober estimate of his spiritual standing and strength.</a:t>
            </a:r>
            <a:endParaRPr lang="en-US" sz="2800" dirty="0"/>
          </a:p>
          <a:p>
            <a:endParaRPr lang="en-US" dirty="0"/>
          </a:p>
        </p:txBody>
      </p:sp>
      <p:pic>
        <p:nvPicPr>
          <p:cNvPr id="4" name="Picture 3">
            <a:extLst>
              <a:ext uri="{FF2B5EF4-FFF2-40B4-BE49-F238E27FC236}">
                <a16:creationId xmlns:a16="http://schemas.microsoft.com/office/drawing/2014/main" id="{72EA1416-6B4D-A1E5-FD8D-FA6EF683F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9988" y="1644191"/>
            <a:ext cx="2191865" cy="4848405"/>
          </a:xfrm>
          <a:prstGeom prst="rect">
            <a:avLst/>
          </a:prstGeom>
        </p:spPr>
      </p:pic>
      <p:sp>
        <p:nvSpPr>
          <p:cNvPr id="5" name="TextBox 4">
            <a:extLst>
              <a:ext uri="{FF2B5EF4-FFF2-40B4-BE49-F238E27FC236}">
                <a16:creationId xmlns:a16="http://schemas.microsoft.com/office/drawing/2014/main" id="{5509891B-40BF-79D4-E63D-77043F257A17}"/>
              </a:ext>
            </a:extLst>
          </p:cNvPr>
          <p:cNvSpPr txBox="1"/>
          <p:nvPr/>
        </p:nvSpPr>
        <p:spPr>
          <a:xfrm>
            <a:off x="481263" y="1744454"/>
            <a:ext cx="3449053" cy="2246769"/>
          </a:xfrm>
          <a:prstGeom prst="rect">
            <a:avLst/>
          </a:prstGeom>
          <a:noFill/>
        </p:spPr>
        <p:txBody>
          <a:bodyPr wrap="square" rtlCol="0">
            <a:spAutoFit/>
          </a:bodyPr>
          <a:lstStyle/>
          <a:p>
            <a:r>
              <a:rPr lang="en-US" sz="2800" b="1" dirty="0">
                <a:latin typeface="Book Antiqua" panose="02040602050305030304" pitchFamily="18" charset="0"/>
              </a:rPr>
              <a:t>Philippians 4:13</a:t>
            </a:r>
            <a:r>
              <a:rPr lang="en-US" sz="2800" dirty="0">
                <a:latin typeface="Book Antiqua" panose="02040602050305030304" pitchFamily="18" charset="0"/>
              </a:rPr>
              <a:t> I can do all things through Christ which </a:t>
            </a:r>
            <a:r>
              <a:rPr lang="en-US" sz="2800" dirty="0" err="1">
                <a:latin typeface="Book Antiqua" panose="02040602050305030304" pitchFamily="18" charset="0"/>
              </a:rPr>
              <a:t>strengtheneth</a:t>
            </a:r>
            <a:r>
              <a:rPr lang="en-US" sz="2800" dirty="0">
                <a:latin typeface="Book Antiqua" panose="02040602050305030304" pitchFamily="18" charset="0"/>
              </a:rPr>
              <a:t> me.</a:t>
            </a:r>
          </a:p>
        </p:txBody>
      </p:sp>
      <p:sp>
        <p:nvSpPr>
          <p:cNvPr id="6" name="TextBox 5">
            <a:extLst>
              <a:ext uri="{FF2B5EF4-FFF2-40B4-BE49-F238E27FC236}">
                <a16:creationId xmlns:a16="http://schemas.microsoft.com/office/drawing/2014/main" id="{D417B9EB-1D46-44BC-E966-54F7AA73DB99}"/>
              </a:ext>
            </a:extLst>
          </p:cNvPr>
          <p:cNvSpPr txBox="1"/>
          <p:nvPr/>
        </p:nvSpPr>
        <p:spPr>
          <a:xfrm>
            <a:off x="131288" y="4039349"/>
            <a:ext cx="4149001" cy="2677656"/>
          </a:xfrm>
          <a:prstGeom prst="rect">
            <a:avLst/>
          </a:prstGeom>
          <a:noFill/>
        </p:spPr>
        <p:txBody>
          <a:bodyPr wrap="square" rtlCol="0">
            <a:spAutoFit/>
          </a:bodyPr>
          <a:lstStyle/>
          <a:p>
            <a:r>
              <a:rPr lang="en-US" sz="2800" b="1" dirty="0">
                <a:latin typeface="Book Antiqua" panose="02040602050305030304" pitchFamily="18" charset="0"/>
              </a:rPr>
              <a:t>Acts 20:19</a:t>
            </a:r>
            <a:r>
              <a:rPr lang="en-US" sz="2800" dirty="0">
                <a:latin typeface="Book Antiqua" panose="02040602050305030304" pitchFamily="18" charset="0"/>
              </a:rPr>
              <a:t> Serving the LORD with all humility of mind, and with many tears, and temptations, which befell me by the lying in wait of the Jews</a:t>
            </a:r>
          </a:p>
        </p:txBody>
      </p:sp>
      <p:sp>
        <p:nvSpPr>
          <p:cNvPr id="7" name="TextBox 6">
            <a:extLst>
              <a:ext uri="{FF2B5EF4-FFF2-40B4-BE49-F238E27FC236}">
                <a16:creationId xmlns:a16="http://schemas.microsoft.com/office/drawing/2014/main" id="{33978582-F047-6889-2604-BE73AA7979A5}"/>
              </a:ext>
            </a:extLst>
          </p:cNvPr>
          <p:cNvSpPr txBox="1"/>
          <p:nvPr/>
        </p:nvSpPr>
        <p:spPr>
          <a:xfrm>
            <a:off x="7411453" y="1909011"/>
            <a:ext cx="4042610" cy="3539430"/>
          </a:xfrm>
          <a:prstGeom prst="rect">
            <a:avLst/>
          </a:prstGeom>
          <a:noFill/>
        </p:spPr>
        <p:txBody>
          <a:bodyPr wrap="square" rtlCol="0">
            <a:spAutoFit/>
          </a:bodyPr>
          <a:lstStyle/>
          <a:p>
            <a:r>
              <a:rPr lang="en-US" sz="2800" b="1" dirty="0">
                <a:latin typeface="Book Antiqua" panose="02040602050305030304" pitchFamily="18" charset="0"/>
              </a:rPr>
              <a:t>Romans 12:1</a:t>
            </a:r>
            <a:r>
              <a:rPr lang="en-US" sz="2800" dirty="0">
                <a:latin typeface="Book Antiqua" panose="02040602050305030304" pitchFamily="18" charset="0"/>
              </a:rPr>
              <a:t> I beseech you therefore, brethren, by the mercies of God, that ye present your bodies a living sacrifice, holy, acceptable unto God, which is your reasonable service.</a:t>
            </a:r>
          </a:p>
        </p:txBody>
      </p:sp>
    </p:spTree>
    <p:extLst>
      <p:ext uri="{BB962C8B-B14F-4D97-AF65-F5344CB8AC3E}">
        <p14:creationId xmlns:p14="http://schemas.microsoft.com/office/powerpoint/2010/main" val="21410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6ED932-5EFB-01B5-E4F9-F35039FDE156}"/>
              </a:ext>
            </a:extLst>
          </p:cNvPr>
          <p:cNvSpPr txBox="1"/>
          <p:nvPr/>
        </p:nvSpPr>
        <p:spPr>
          <a:xfrm>
            <a:off x="272716" y="240632"/>
            <a:ext cx="11646568" cy="1231106"/>
          </a:xfrm>
          <a:prstGeom prst="rect">
            <a:avLst/>
          </a:prstGeom>
          <a:noFill/>
        </p:spPr>
        <p:txBody>
          <a:bodyPr wrap="square" rtlCol="0">
            <a:spAutoFit/>
          </a:bodyPr>
          <a:lstStyle/>
          <a:p>
            <a:r>
              <a:rPr lang="en-US" sz="2800" b="1" i="1" dirty="0"/>
              <a:t>Second: We observe the Apostle’s singleness of purpose – “This one thing I do.” He did not try to do several things: if he had, he would surely have failed.</a:t>
            </a:r>
            <a:endParaRPr lang="en-US" sz="2800" dirty="0"/>
          </a:p>
          <a:p>
            <a:endParaRPr lang="en-US" dirty="0"/>
          </a:p>
        </p:txBody>
      </p:sp>
      <p:pic>
        <p:nvPicPr>
          <p:cNvPr id="4" name="Picture 3">
            <a:extLst>
              <a:ext uri="{FF2B5EF4-FFF2-40B4-BE49-F238E27FC236}">
                <a16:creationId xmlns:a16="http://schemas.microsoft.com/office/drawing/2014/main" id="{7BFDFDDB-5E99-36C8-DC85-EFBF60D9F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5059" y="1824664"/>
            <a:ext cx="3890035" cy="4556410"/>
          </a:xfrm>
          <a:prstGeom prst="rect">
            <a:avLst/>
          </a:prstGeom>
        </p:spPr>
      </p:pic>
      <p:sp>
        <p:nvSpPr>
          <p:cNvPr id="5" name="TextBox 4">
            <a:extLst>
              <a:ext uri="{FF2B5EF4-FFF2-40B4-BE49-F238E27FC236}">
                <a16:creationId xmlns:a16="http://schemas.microsoft.com/office/drawing/2014/main" id="{DF4F754D-B455-E6E7-3E78-50C81AC79A2D}"/>
              </a:ext>
            </a:extLst>
          </p:cNvPr>
          <p:cNvSpPr txBox="1"/>
          <p:nvPr/>
        </p:nvSpPr>
        <p:spPr>
          <a:xfrm>
            <a:off x="433137" y="1824664"/>
            <a:ext cx="6336631" cy="3970318"/>
          </a:xfrm>
          <a:prstGeom prst="rect">
            <a:avLst/>
          </a:prstGeom>
          <a:noFill/>
        </p:spPr>
        <p:txBody>
          <a:bodyPr wrap="square" rtlCol="0">
            <a:spAutoFit/>
          </a:bodyPr>
          <a:lstStyle/>
          <a:p>
            <a:r>
              <a:rPr lang="en-US" sz="2800" b="1" dirty="0">
                <a:latin typeface="Book Antiqua" panose="02040602050305030304" pitchFamily="18" charset="0"/>
              </a:rPr>
              <a:t>Philippians 3:13</a:t>
            </a:r>
            <a:r>
              <a:rPr lang="en-US" sz="2800" dirty="0">
                <a:latin typeface="Book Antiqua" panose="02040602050305030304" pitchFamily="18" charset="0"/>
              </a:rPr>
              <a:t> Brethren, I count not myself to have apprehended: but this one thing I do, forgetting those things which are behind, and reaching forth unto those things which are before,</a:t>
            </a:r>
            <a:br>
              <a:rPr lang="en-US" sz="2800" dirty="0">
                <a:latin typeface="Book Antiqua" panose="02040602050305030304" pitchFamily="18" charset="0"/>
              </a:rPr>
            </a:br>
            <a:br>
              <a:rPr lang="en-US" sz="2800" dirty="0">
                <a:latin typeface="Book Antiqua" panose="02040602050305030304" pitchFamily="18" charset="0"/>
              </a:rPr>
            </a:br>
            <a:r>
              <a:rPr lang="en-US" sz="2800" b="1" dirty="0">
                <a:latin typeface="Book Antiqua" panose="02040602050305030304" pitchFamily="18" charset="0"/>
              </a:rPr>
              <a:t>3:14</a:t>
            </a:r>
            <a:r>
              <a:rPr lang="en-US" sz="2800" dirty="0">
                <a:latin typeface="Book Antiqua" panose="02040602050305030304" pitchFamily="18" charset="0"/>
              </a:rPr>
              <a:t> I press toward the mark for the prize of the high calling of God in Christ Jesus.</a:t>
            </a:r>
          </a:p>
        </p:txBody>
      </p:sp>
    </p:spTree>
    <p:extLst>
      <p:ext uri="{BB962C8B-B14F-4D97-AF65-F5344CB8AC3E}">
        <p14:creationId xmlns:p14="http://schemas.microsoft.com/office/powerpoint/2010/main" val="180177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5BFF22-4753-1798-D8CD-7213B6D19B46}"/>
              </a:ext>
            </a:extLst>
          </p:cNvPr>
          <p:cNvSpPr txBox="1"/>
          <p:nvPr/>
        </p:nvSpPr>
        <p:spPr>
          <a:xfrm>
            <a:off x="513347" y="304800"/>
            <a:ext cx="11309685" cy="800219"/>
          </a:xfrm>
          <a:prstGeom prst="rect">
            <a:avLst/>
          </a:prstGeom>
          <a:noFill/>
        </p:spPr>
        <p:txBody>
          <a:bodyPr wrap="square" rtlCol="0">
            <a:spAutoFit/>
          </a:bodyPr>
          <a:lstStyle/>
          <a:p>
            <a:r>
              <a:rPr lang="en-US" sz="2800" b="1" i="1" dirty="0"/>
              <a:t>Third: We observe that he determined to forget the things behind.</a:t>
            </a:r>
            <a:endParaRPr lang="en-US" sz="2800" dirty="0"/>
          </a:p>
          <a:p>
            <a:endParaRPr lang="en-US" dirty="0"/>
          </a:p>
        </p:txBody>
      </p:sp>
      <p:pic>
        <p:nvPicPr>
          <p:cNvPr id="4" name="Picture 3">
            <a:extLst>
              <a:ext uri="{FF2B5EF4-FFF2-40B4-BE49-F238E27FC236}">
                <a16:creationId xmlns:a16="http://schemas.microsoft.com/office/drawing/2014/main" id="{19B1C138-D7E7-A509-07C2-57DDD5C00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520" y="1122237"/>
            <a:ext cx="2578260" cy="3230882"/>
          </a:xfrm>
          <a:prstGeom prst="rect">
            <a:avLst/>
          </a:prstGeom>
        </p:spPr>
      </p:pic>
      <p:sp>
        <p:nvSpPr>
          <p:cNvPr id="5" name="TextBox 4">
            <a:extLst>
              <a:ext uri="{FF2B5EF4-FFF2-40B4-BE49-F238E27FC236}">
                <a16:creationId xmlns:a16="http://schemas.microsoft.com/office/drawing/2014/main" id="{6A6C5D06-DC0B-F46C-677F-09691E528E46}"/>
              </a:ext>
            </a:extLst>
          </p:cNvPr>
          <p:cNvSpPr txBox="1"/>
          <p:nvPr/>
        </p:nvSpPr>
        <p:spPr>
          <a:xfrm>
            <a:off x="236111" y="996350"/>
            <a:ext cx="4042610" cy="3108543"/>
          </a:xfrm>
          <a:prstGeom prst="rect">
            <a:avLst/>
          </a:prstGeom>
          <a:noFill/>
        </p:spPr>
        <p:txBody>
          <a:bodyPr wrap="square" rtlCol="0">
            <a:spAutoFit/>
          </a:bodyPr>
          <a:lstStyle/>
          <a:p>
            <a:r>
              <a:rPr lang="en-US" sz="2800" b="1" dirty="0">
                <a:latin typeface="Book Antiqua" panose="02040602050305030304" pitchFamily="18" charset="0"/>
              </a:rPr>
              <a:t>Acts 8:3</a:t>
            </a:r>
            <a:r>
              <a:rPr lang="en-US" sz="2800" dirty="0">
                <a:latin typeface="Book Antiqua" panose="02040602050305030304" pitchFamily="18" charset="0"/>
              </a:rPr>
              <a:t> As for Saul, he made </a:t>
            </a:r>
            <a:r>
              <a:rPr lang="en-US" sz="2800" dirty="0" err="1">
                <a:latin typeface="Book Antiqua" panose="02040602050305030304" pitchFamily="18" charset="0"/>
              </a:rPr>
              <a:t>havock</a:t>
            </a:r>
            <a:r>
              <a:rPr lang="en-US" sz="2800" dirty="0">
                <a:latin typeface="Book Antiqua" panose="02040602050305030304" pitchFamily="18" charset="0"/>
              </a:rPr>
              <a:t> of the church, entering into every house, and haling men and women committed them to prison.</a:t>
            </a:r>
          </a:p>
        </p:txBody>
      </p:sp>
      <p:sp>
        <p:nvSpPr>
          <p:cNvPr id="6" name="TextBox 5">
            <a:extLst>
              <a:ext uri="{FF2B5EF4-FFF2-40B4-BE49-F238E27FC236}">
                <a16:creationId xmlns:a16="http://schemas.microsoft.com/office/drawing/2014/main" id="{B27C91AB-0B7B-DC27-7C17-A6ABA7E69E98}"/>
              </a:ext>
            </a:extLst>
          </p:cNvPr>
          <p:cNvSpPr txBox="1"/>
          <p:nvPr/>
        </p:nvSpPr>
        <p:spPr>
          <a:xfrm>
            <a:off x="240632" y="4138863"/>
            <a:ext cx="4299284" cy="2677656"/>
          </a:xfrm>
          <a:prstGeom prst="rect">
            <a:avLst/>
          </a:prstGeom>
          <a:noFill/>
        </p:spPr>
        <p:txBody>
          <a:bodyPr wrap="square" rtlCol="0">
            <a:spAutoFit/>
          </a:bodyPr>
          <a:lstStyle/>
          <a:p>
            <a:r>
              <a:rPr lang="en-US" sz="2800" b="1" dirty="0">
                <a:latin typeface="Book Antiqua" panose="02040602050305030304" pitchFamily="18" charset="0"/>
              </a:rPr>
              <a:t>Acts 9:1</a:t>
            </a:r>
            <a:r>
              <a:rPr lang="en-US" sz="2800" dirty="0">
                <a:latin typeface="Book Antiqua" panose="02040602050305030304" pitchFamily="18" charset="0"/>
              </a:rPr>
              <a:t> And Saul, yet breathing out </a:t>
            </a:r>
            <a:r>
              <a:rPr lang="en-US" sz="2800" dirty="0" err="1">
                <a:latin typeface="Book Antiqua" panose="02040602050305030304" pitchFamily="18" charset="0"/>
              </a:rPr>
              <a:t>threatenings</a:t>
            </a:r>
            <a:r>
              <a:rPr lang="en-US" sz="2800" dirty="0">
                <a:latin typeface="Book Antiqua" panose="02040602050305030304" pitchFamily="18" charset="0"/>
              </a:rPr>
              <a:t> and slaughter against the disciples of the Lord, went unto the high priest</a:t>
            </a:r>
          </a:p>
        </p:txBody>
      </p:sp>
      <p:sp>
        <p:nvSpPr>
          <p:cNvPr id="7" name="TextBox 6">
            <a:extLst>
              <a:ext uri="{FF2B5EF4-FFF2-40B4-BE49-F238E27FC236}">
                <a16:creationId xmlns:a16="http://schemas.microsoft.com/office/drawing/2014/main" id="{615D9E9B-0A7C-4296-9679-4688290A86F6}"/>
              </a:ext>
            </a:extLst>
          </p:cNvPr>
          <p:cNvSpPr txBox="1"/>
          <p:nvPr/>
        </p:nvSpPr>
        <p:spPr>
          <a:xfrm>
            <a:off x="7331243" y="859855"/>
            <a:ext cx="4769026" cy="6124754"/>
          </a:xfrm>
          <a:prstGeom prst="rect">
            <a:avLst/>
          </a:prstGeom>
          <a:noFill/>
        </p:spPr>
        <p:txBody>
          <a:bodyPr wrap="square" rtlCol="0">
            <a:spAutoFit/>
          </a:bodyPr>
          <a:lstStyle/>
          <a:p>
            <a:r>
              <a:rPr lang="en-US" sz="2800" b="1" dirty="0">
                <a:latin typeface="Book Antiqua" panose="02040602050305030304" pitchFamily="18" charset="0"/>
              </a:rPr>
              <a:t>1 </a:t>
            </a:r>
            <a:r>
              <a:rPr lang="en-US" sz="2800" b="1" dirty="0" err="1">
                <a:latin typeface="Book Antiqua" panose="02040602050305030304" pitchFamily="18" charset="0"/>
              </a:rPr>
              <a:t>Cornithians</a:t>
            </a:r>
            <a:r>
              <a:rPr lang="en-US" sz="2800" b="1" dirty="0">
                <a:latin typeface="Book Antiqua" panose="02040602050305030304" pitchFamily="18" charset="0"/>
              </a:rPr>
              <a:t> 15:9</a:t>
            </a:r>
            <a:r>
              <a:rPr lang="en-US" sz="2800" dirty="0">
                <a:latin typeface="Book Antiqua" panose="02040602050305030304" pitchFamily="18" charset="0"/>
              </a:rPr>
              <a:t> For I am the least of the apostles, that am not meet to be called an apostle, because I persecuted the church of God.</a:t>
            </a:r>
            <a:br>
              <a:rPr lang="en-US" sz="2800" dirty="0">
                <a:latin typeface="Book Antiqua" panose="02040602050305030304" pitchFamily="18" charset="0"/>
              </a:rPr>
            </a:br>
            <a:br>
              <a:rPr lang="en-US" sz="2800" dirty="0">
                <a:latin typeface="Book Antiqua" panose="02040602050305030304" pitchFamily="18" charset="0"/>
              </a:rPr>
            </a:br>
            <a:r>
              <a:rPr lang="en-US" sz="2800" b="1" dirty="0">
                <a:latin typeface="Book Antiqua" panose="02040602050305030304" pitchFamily="18" charset="0"/>
              </a:rPr>
              <a:t>15:10</a:t>
            </a:r>
            <a:r>
              <a:rPr lang="en-US" sz="2800" dirty="0">
                <a:latin typeface="Book Antiqua" panose="02040602050305030304" pitchFamily="18" charset="0"/>
              </a:rPr>
              <a:t> But by the grace of God I am what I am: and his grace which was bestowed upon me was not in vain; but I </a:t>
            </a:r>
            <a:r>
              <a:rPr lang="en-US" sz="2800" dirty="0" err="1">
                <a:latin typeface="Book Antiqua" panose="02040602050305030304" pitchFamily="18" charset="0"/>
              </a:rPr>
              <a:t>laboured</a:t>
            </a:r>
            <a:r>
              <a:rPr lang="en-US" sz="2800" dirty="0">
                <a:latin typeface="Book Antiqua" panose="02040602050305030304" pitchFamily="18" charset="0"/>
              </a:rPr>
              <a:t> more abundantly than they all: yet not I, but the grace of God which was with me.</a:t>
            </a:r>
          </a:p>
        </p:txBody>
      </p:sp>
    </p:spTree>
    <p:extLst>
      <p:ext uri="{BB962C8B-B14F-4D97-AF65-F5344CB8AC3E}">
        <p14:creationId xmlns:p14="http://schemas.microsoft.com/office/powerpoint/2010/main" val="177356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315ADB-6756-EFC5-5D05-DCC044EC0208}"/>
              </a:ext>
            </a:extLst>
          </p:cNvPr>
          <p:cNvSpPr txBox="1"/>
          <p:nvPr/>
        </p:nvSpPr>
        <p:spPr>
          <a:xfrm>
            <a:off x="168442" y="144379"/>
            <a:ext cx="11855116" cy="1661993"/>
          </a:xfrm>
          <a:prstGeom prst="rect">
            <a:avLst/>
          </a:prstGeom>
          <a:noFill/>
        </p:spPr>
        <p:txBody>
          <a:bodyPr wrap="square" rtlCol="0">
            <a:spAutoFit/>
          </a:bodyPr>
          <a:lstStyle/>
          <a:p>
            <a:r>
              <a:rPr lang="en-US" sz="2800" b="1" i="1" dirty="0"/>
              <a:t>Fourth: He reached forward to the things that were before, - his faith took hold of the promises of God with such tenacity that to him they were living realities, inspiring zeal and faithfulness.</a:t>
            </a:r>
            <a:endParaRPr lang="en-US" sz="2800" dirty="0"/>
          </a:p>
          <a:p>
            <a:endParaRPr lang="en-US" dirty="0"/>
          </a:p>
        </p:txBody>
      </p:sp>
      <p:pic>
        <p:nvPicPr>
          <p:cNvPr id="4" name="Picture 3">
            <a:extLst>
              <a:ext uri="{FF2B5EF4-FFF2-40B4-BE49-F238E27FC236}">
                <a16:creationId xmlns:a16="http://schemas.microsoft.com/office/drawing/2014/main" id="{B1711544-F167-75AD-24DE-3DD096B7F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0073" y="1619651"/>
            <a:ext cx="3730138" cy="5093970"/>
          </a:xfrm>
          <a:prstGeom prst="rect">
            <a:avLst/>
          </a:prstGeom>
        </p:spPr>
      </p:pic>
      <p:sp>
        <p:nvSpPr>
          <p:cNvPr id="5" name="TextBox 4">
            <a:extLst>
              <a:ext uri="{FF2B5EF4-FFF2-40B4-BE49-F238E27FC236}">
                <a16:creationId xmlns:a16="http://schemas.microsoft.com/office/drawing/2014/main" id="{A5681606-D3E7-D77D-A6B8-64F37877F3F3}"/>
              </a:ext>
            </a:extLst>
          </p:cNvPr>
          <p:cNvSpPr txBox="1"/>
          <p:nvPr/>
        </p:nvSpPr>
        <p:spPr>
          <a:xfrm>
            <a:off x="292595" y="1535146"/>
            <a:ext cx="3553326" cy="5262979"/>
          </a:xfrm>
          <a:prstGeom prst="rect">
            <a:avLst/>
          </a:prstGeom>
          <a:noFill/>
        </p:spPr>
        <p:txBody>
          <a:bodyPr wrap="square" rtlCol="0">
            <a:spAutoFit/>
          </a:bodyPr>
          <a:lstStyle/>
          <a:p>
            <a:r>
              <a:rPr lang="en-US" sz="2400" b="1" dirty="0">
                <a:latin typeface="Book Antiqua" panose="02040602050305030304" pitchFamily="18" charset="0"/>
              </a:rPr>
              <a:t>Philippians 4:8</a:t>
            </a:r>
            <a:r>
              <a:rPr lang="en-US" sz="2400" dirty="0">
                <a:latin typeface="Book Antiqua" panose="02040602050305030304" pitchFamily="18" charset="0"/>
              </a:rPr>
              <a:t> Finally, brethren, whatsoever things are true, whatsoever things are honest, whatsoever things are just, whatsoever things are pure, whatsoever things are lovely, whatsoever things are of good report; if there be any virtue, and if there be any praise, think on these things.</a:t>
            </a:r>
          </a:p>
        </p:txBody>
      </p:sp>
      <p:sp>
        <p:nvSpPr>
          <p:cNvPr id="6" name="TextBox 5">
            <a:extLst>
              <a:ext uri="{FF2B5EF4-FFF2-40B4-BE49-F238E27FC236}">
                <a16:creationId xmlns:a16="http://schemas.microsoft.com/office/drawing/2014/main" id="{F3AE5696-8193-6989-D515-EE875D790478}"/>
              </a:ext>
            </a:extLst>
          </p:cNvPr>
          <p:cNvSpPr txBox="1"/>
          <p:nvPr/>
        </p:nvSpPr>
        <p:spPr>
          <a:xfrm>
            <a:off x="8021053" y="1619651"/>
            <a:ext cx="4002505" cy="2523768"/>
          </a:xfrm>
          <a:prstGeom prst="rect">
            <a:avLst/>
          </a:prstGeom>
          <a:noFill/>
        </p:spPr>
        <p:txBody>
          <a:bodyPr wrap="square" rtlCol="0">
            <a:spAutoFit/>
          </a:bodyPr>
          <a:lstStyle/>
          <a:p>
            <a:r>
              <a:rPr lang="en-US" sz="2800" b="1" dirty="0">
                <a:latin typeface="Book Antiqua" panose="02040602050305030304" pitchFamily="18" charset="0"/>
              </a:rPr>
              <a:t>Hebrews 11:1</a:t>
            </a:r>
            <a:r>
              <a:rPr lang="en-US" sz="2800" dirty="0">
                <a:latin typeface="Book Antiqua" panose="02040602050305030304" pitchFamily="18" charset="0"/>
              </a:rPr>
              <a:t> Now faith is the substance of things hoped for, the evidence of things not seen.</a:t>
            </a:r>
          </a:p>
          <a:p>
            <a:endParaRPr lang="en-US" dirty="0"/>
          </a:p>
        </p:txBody>
      </p:sp>
    </p:spTree>
    <p:extLst>
      <p:ext uri="{BB962C8B-B14F-4D97-AF65-F5344CB8AC3E}">
        <p14:creationId xmlns:p14="http://schemas.microsoft.com/office/powerpoint/2010/main" val="224721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89CD3-4673-0848-D9A1-60A2685D73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319281-7D24-F8B6-9BBC-19E0639CC419}"/>
              </a:ext>
            </a:extLst>
          </p:cNvPr>
          <p:cNvSpPr>
            <a:spLocks noGrp="1"/>
          </p:cNvSpPr>
          <p:nvPr>
            <p:ph type="ctrTitle"/>
          </p:nvPr>
        </p:nvSpPr>
        <p:spPr/>
        <p:txBody>
          <a:bodyPr/>
          <a:lstStyle/>
          <a:p>
            <a:r>
              <a:rPr lang="en-US" dirty="0"/>
              <a:t>The Shadow We Cast: “Shadow” in the Bible</a:t>
            </a:r>
          </a:p>
        </p:txBody>
      </p:sp>
    </p:spTree>
    <p:extLst>
      <p:ext uri="{BB962C8B-B14F-4D97-AF65-F5344CB8AC3E}">
        <p14:creationId xmlns:p14="http://schemas.microsoft.com/office/powerpoint/2010/main" val="45422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8F9C5-BE71-C563-FCB8-39F37CED58B1}"/>
              </a:ext>
            </a:extLst>
          </p:cNvPr>
          <p:cNvSpPr txBox="1"/>
          <p:nvPr/>
        </p:nvSpPr>
        <p:spPr>
          <a:xfrm>
            <a:off x="529390" y="112295"/>
            <a:ext cx="11486147" cy="1384995"/>
          </a:xfrm>
          <a:prstGeom prst="rect">
            <a:avLst/>
          </a:prstGeom>
          <a:noFill/>
        </p:spPr>
        <p:txBody>
          <a:bodyPr wrap="square" rtlCol="0">
            <a:spAutoFit/>
          </a:bodyPr>
          <a:lstStyle/>
          <a:p>
            <a:r>
              <a:rPr lang="en-US" sz="2800" b="1" i="1" dirty="0"/>
              <a:t>Fifth: We note the Apostle’s energetic zeal, which not only reached forward in contemplation of and desire for the beauty of holiness and the heavenly glory, but also earnestly pressed toward the mark for the prize.</a:t>
            </a:r>
            <a:endParaRPr lang="en-US" sz="2800" dirty="0"/>
          </a:p>
        </p:txBody>
      </p:sp>
      <p:pic>
        <p:nvPicPr>
          <p:cNvPr id="4" name="Picture 3">
            <a:extLst>
              <a:ext uri="{FF2B5EF4-FFF2-40B4-BE49-F238E27FC236}">
                <a16:creationId xmlns:a16="http://schemas.microsoft.com/office/drawing/2014/main" id="{06F9AF9F-5D3A-53E4-3F69-D30FED8A2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6256" y="1875122"/>
            <a:ext cx="4044671" cy="4453487"/>
          </a:xfrm>
          <a:prstGeom prst="rect">
            <a:avLst/>
          </a:prstGeom>
        </p:spPr>
      </p:pic>
      <p:sp>
        <p:nvSpPr>
          <p:cNvPr id="5" name="TextBox 4">
            <a:extLst>
              <a:ext uri="{FF2B5EF4-FFF2-40B4-BE49-F238E27FC236}">
                <a16:creationId xmlns:a16="http://schemas.microsoft.com/office/drawing/2014/main" id="{67A49F52-A91D-8AAD-46B5-BDC0991000AC}"/>
              </a:ext>
            </a:extLst>
          </p:cNvPr>
          <p:cNvSpPr txBox="1"/>
          <p:nvPr/>
        </p:nvSpPr>
        <p:spPr>
          <a:xfrm>
            <a:off x="401054" y="2663092"/>
            <a:ext cx="6208294" cy="3970318"/>
          </a:xfrm>
          <a:prstGeom prst="rect">
            <a:avLst/>
          </a:prstGeom>
          <a:noFill/>
        </p:spPr>
        <p:txBody>
          <a:bodyPr wrap="square" rtlCol="0">
            <a:spAutoFit/>
          </a:bodyPr>
          <a:lstStyle/>
          <a:p>
            <a:r>
              <a:rPr lang="en-US" sz="2800" b="1" dirty="0">
                <a:latin typeface="Book Antiqua" panose="02040602050305030304" pitchFamily="18" charset="0"/>
              </a:rPr>
              <a:t>Hebrews 12:1</a:t>
            </a:r>
            <a:r>
              <a:rPr lang="en-US" sz="2800" dirty="0">
                <a:latin typeface="Book Antiqua" panose="02040602050305030304" pitchFamily="18" charset="0"/>
              </a:rPr>
              <a:t> Wherefore seeing we also are compassed about with so great a cloud of witnesses, let us lay aside every weight, and the sin which doth so easily beset us, and let us run with patience the race that is set before us,</a:t>
            </a:r>
            <a:br>
              <a:rPr lang="en-US" sz="2800" dirty="0">
                <a:latin typeface="Book Antiqua" panose="02040602050305030304" pitchFamily="18" charset="0"/>
              </a:rPr>
            </a:br>
            <a:br>
              <a:rPr lang="en-US" sz="2800" dirty="0">
                <a:latin typeface="Book Antiqua" panose="02040602050305030304" pitchFamily="18" charset="0"/>
              </a:rPr>
            </a:br>
            <a:endParaRPr lang="en-US" sz="2800" dirty="0">
              <a:latin typeface="Book Antiqua" panose="02040602050305030304" pitchFamily="18" charset="0"/>
            </a:endParaRPr>
          </a:p>
        </p:txBody>
      </p:sp>
    </p:spTree>
    <p:extLst>
      <p:ext uri="{BB962C8B-B14F-4D97-AF65-F5344CB8AC3E}">
        <p14:creationId xmlns:p14="http://schemas.microsoft.com/office/powerpoint/2010/main" val="239514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3AEDED-4CC1-3164-D148-EFEFD40D8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418" y="3017253"/>
            <a:ext cx="3451060" cy="2300706"/>
          </a:xfrm>
          <a:prstGeom prst="rect">
            <a:avLst/>
          </a:prstGeom>
        </p:spPr>
      </p:pic>
      <p:sp>
        <p:nvSpPr>
          <p:cNvPr id="4" name="TextBox 3">
            <a:extLst>
              <a:ext uri="{FF2B5EF4-FFF2-40B4-BE49-F238E27FC236}">
                <a16:creationId xmlns:a16="http://schemas.microsoft.com/office/drawing/2014/main" id="{FD92663A-DB23-1E4B-0762-9EB1D61AF9E3}"/>
              </a:ext>
            </a:extLst>
          </p:cNvPr>
          <p:cNvSpPr txBox="1"/>
          <p:nvPr/>
        </p:nvSpPr>
        <p:spPr>
          <a:xfrm>
            <a:off x="7548815" y="1673598"/>
            <a:ext cx="4643185" cy="1384995"/>
          </a:xfrm>
          <a:prstGeom prst="rect">
            <a:avLst/>
          </a:prstGeom>
          <a:noFill/>
        </p:spPr>
        <p:txBody>
          <a:bodyPr wrap="square" rtlCol="0">
            <a:spAutoFit/>
          </a:bodyPr>
          <a:lstStyle/>
          <a:p>
            <a:r>
              <a:rPr lang="en-US" sz="2800" dirty="0"/>
              <a:t>An imperfect body, made perfect and acceptable through the merit of the head</a:t>
            </a:r>
          </a:p>
        </p:txBody>
      </p:sp>
      <p:sp>
        <p:nvSpPr>
          <p:cNvPr id="5" name="TextBox 4">
            <a:extLst>
              <a:ext uri="{FF2B5EF4-FFF2-40B4-BE49-F238E27FC236}">
                <a16:creationId xmlns:a16="http://schemas.microsoft.com/office/drawing/2014/main" id="{BECB0D38-0C01-778E-946C-BBAB9D285DC2}"/>
              </a:ext>
            </a:extLst>
          </p:cNvPr>
          <p:cNvSpPr txBox="1"/>
          <p:nvPr/>
        </p:nvSpPr>
        <p:spPr>
          <a:xfrm>
            <a:off x="417094" y="2035535"/>
            <a:ext cx="2438400" cy="523220"/>
          </a:xfrm>
          <a:prstGeom prst="rect">
            <a:avLst/>
          </a:prstGeom>
          <a:noFill/>
        </p:spPr>
        <p:txBody>
          <a:bodyPr wrap="square" rtlCol="0">
            <a:spAutoFit/>
          </a:bodyPr>
          <a:lstStyle/>
          <a:p>
            <a:r>
              <a:rPr lang="en-US" sz="2800" dirty="0"/>
              <a:t>A perfect head</a:t>
            </a:r>
          </a:p>
        </p:txBody>
      </p:sp>
      <p:sp>
        <p:nvSpPr>
          <p:cNvPr id="6" name="TextBox 5">
            <a:extLst>
              <a:ext uri="{FF2B5EF4-FFF2-40B4-BE49-F238E27FC236}">
                <a16:creationId xmlns:a16="http://schemas.microsoft.com/office/drawing/2014/main" id="{E151CA59-3DFB-E1C3-2C45-2D9C093E9B8F}"/>
              </a:ext>
            </a:extLst>
          </p:cNvPr>
          <p:cNvSpPr txBox="1"/>
          <p:nvPr/>
        </p:nvSpPr>
        <p:spPr>
          <a:xfrm>
            <a:off x="417094" y="151333"/>
            <a:ext cx="11085095" cy="1200329"/>
          </a:xfrm>
          <a:prstGeom prst="rect">
            <a:avLst/>
          </a:prstGeom>
          <a:noFill/>
        </p:spPr>
        <p:txBody>
          <a:bodyPr wrap="square" rtlCol="0">
            <a:spAutoFit/>
          </a:bodyPr>
          <a:lstStyle/>
          <a:p>
            <a:pPr algn="ctr"/>
            <a:r>
              <a:rPr lang="en-US" sz="3600" b="1" dirty="0"/>
              <a:t>The structure of the New Testament is a remarkable assurance to the Church that, “Yes, we can!”</a:t>
            </a:r>
          </a:p>
        </p:txBody>
      </p:sp>
      <p:pic>
        <p:nvPicPr>
          <p:cNvPr id="12" name="Picture 11">
            <a:extLst>
              <a:ext uri="{FF2B5EF4-FFF2-40B4-BE49-F238E27FC236}">
                <a16:creationId xmlns:a16="http://schemas.microsoft.com/office/drawing/2014/main" id="{349C8651-97F2-E5C2-CF3E-7F3CC6220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021" y="3058593"/>
            <a:ext cx="2671358" cy="3648074"/>
          </a:xfrm>
          <a:prstGeom prst="rect">
            <a:avLst/>
          </a:prstGeom>
        </p:spPr>
      </p:pic>
      <p:pic>
        <p:nvPicPr>
          <p:cNvPr id="14" name="Picture 13">
            <a:extLst>
              <a:ext uri="{FF2B5EF4-FFF2-40B4-BE49-F238E27FC236}">
                <a16:creationId xmlns:a16="http://schemas.microsoft.com/office/drawing/2014/main" id="{5D03A375-0343-1962-4808-08ACCE4EE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538" y="2558755"/>
            <a:ext cx="2668337" cy="4002505"/>
          </a:xfrm>
          <a:prstGeom prst="rect">
            <a:avLst/>
          </a:prstGeom>
        </p:spPr>
      </p:pic>
    </p:spTree>
    <p:extLst>
      <p:ext uri="{BB962C8B-B14F-4D97-AF65-F5344CB8AC3E}">
        <p14:creationId xmlns:p14="http://schemas.microsoft.com/office/powerpoint/2010/main" val="274850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C788-7F29-BD10-96F7-71EEEA2A313A}"/>
              </a:ext>
            </a:extLst>
          </p:cNvPr>
          <p:cNvSpPr>
            <a:spLocks noGrp="1"/>
          </p:cNvSpPr>
          <p:nvPr>
            <p:ph type="title"/>
          </p:nvPr>
        </p:nvSpPr>
        <p:spPr>
          <a:xfrm>
            <a:off x="966537" y="2766218"/>
            <a:ext cx="10515600" cy="1325563"/>
          </a:xfrm>
        </p:spPr>
        <p:txBody>
          <a:bodyPr/>
          <a:lstStyle/>
          <a:p>
            <a:r>
              <a:rPr lang="en-US" dirty="0"/>
              <a:t>In Summary: The Shadow We Cast</a:t>
            </a:r>
          </a:p>
        </p:txBody>
      </p:sp>
    </p:spTree>
    <p:extLst>
      <p:ext uri="{BB962C8B-B14F-4D97-AF65-F5344CB8AC3E}">
        <p14:creationId xmlns:p14="http://schemas.microsoft.com/office/powerpoint/2010/main" val="134758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290415-9937-CD42-CCF1-29491D53B5D9}"/>
              </a:ext>
            </a:extLst>
          </p:cNvPr>
          <p:cNvSpPr txBox="1"/>
          <p:nvPr/>
        </p:nvSpPr>
        <p:spPr>
          <a:xfrm>
            <a:off x="914400" y="1536174"/>
            <a:ext cx="10844463" cy="4524315"/>
          </a:xfrm>
          <a:prstGeom prst="rect">
            <a:avLst/>
          </a:prstGeom>
          <a:noFill/>
        </p:spPr>
        <p:txBody>
          <a:bodyPr wrap="square" rtlCol="0">
            <a:spAutoFit/>
          </a:bodyPr>
          <a:lstStyle/>
          <a:p>
            <a:r>
              <a:rPr lang="en-US" sz="4800" b="1" dirty="0">
                <a:latin typeface="Book Antiqua" panose="02040602050305030304" pitchFamily="18" charset="0"/>
              </a:rPr>
              <a:t>1 Peter 2:9 But ye are a chosen generation, a royal priesthood, an holy nation, a peculiar people; that ye should shew forth the praises of him who hath called you out of darkness into his marvellous light</a:t>
            </a:r>
          </a:p>
        </p:txBody>
      </p:sp>
    </p:spTree>
    <p:extLst>
      <p:ext uri="{BB962C8B-B14F-4D97-AF65-F5344CB8AC3E}">
        <p14:creationId xmlns:p14="http://schemas.microsoft.com/office/powerpoint/2010/main" val="235806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AC7DD-82DF-2536-BB9C-1E63A8DA7DE5}"/>
              </a:ext>
            </a:extLst>
          </p:cNvPr>
          <p:cNvSpPr>
            <a:spLocks noGrp="1"/>
          </p:cNvSpPr>
          <p:nvPr>
            <p:ph type="title"/>
          </p:nvPr>
        </p:nvSpPr>
        <p:spPr/>
        <p:txBody>
          <a:bodyPr>
            <a:normAutofit/>
          </a:bodyPr>
          <a:lstStyle/>
          <a:p>
            <a:pPr algn="ctr"/>
            <a:r>
              <a:rPr lang="en-US" sz="4000" b="1" dirty="0"/>
              <a:t>Image Credits</a:t>
            </a:r>
            <a:endParaRPr lang="en-US" sz="4000" dirty="0"/>
          </a:p>
        </p:txBody>
      </p:sp>
      <p:sp>
        <p:nvSpPr>
          <p:cNvPr id="3" name="TextBox 2">
            <a:extLst>
              <a:ext uri="{FF2B5EF4-FFF2-40B4-BE49-F238E27FC236}">
                <a16:creationId xmlns:a16="http://schemas.microsoft.com/office/drawing/2014/main" id="{BD6F73E1-82F0-C1F3-1B9F-F04D736F6760}"/>
              </a:ext>
            </a:extLst>
          </p:cNvPr>
          <p:cNvSpPr txBox="1"/>
          <p:nvPr/>
        </p:nvSpPr>
        <p:spPr>
          <a:xfrm>
            <a:off x="605589" y="1374611"/>
            <a:ext cx="10748211" cy="1015663"/>
          </a:xfrm>
          <a:prstGeom prst="rect">
            <a:avLst/>
          </a:prstGeom>
          <a:noFill/>
        </p:spPr>
        <p:txBody>
          <a:bodyPr wrap="square" rtlCol="0">
            <a:spAutoFit/>
          </a:bodyPr>
          <a:lstStyle/>
          <a:p>
            <a:r>
              <a:rPr lang="en-US" sz="2000" b="1" dirty="0"/>
              <a:t>All images used in this presentation were created by </a:t>
            </a:r>
            <a:r>
              <a:rPr lang="en-US" sz="2000" b="1" dirty="0" err="1"/>
              <a:t>ChatGpt</a:t>
            </a:r>
            <a:r>
              <a:rPr lang="en-US" sz="2000" b="1" dirty="0"/>
              <a:t> based on prompts written by the author, or taken from Photo-Drama of the Creation, or are public domain images via </a:t>
            </a:r>
            <a:r>
              <a:rPr lang="en-US" sz="2000" b="1" dirty="0" err="1"/>
              <a:t>commons.wikimedia</a:t>
            </a:r>
            <a:r>
              <a:rPr lang="en-US" sz="2000" b="1" dirty="0"/>
              <a:t>.</a:t>
            </a:r>
          </a:p>
        </p:txBody>
      </p:sp>
      <p:sp>
        <p:nvSpPr>
          <p:cNvPr id="4" name="TextBox 3">
            <a:extLst>
              <a:ext uri="{FF2B5EF4-FFF2-40B4-BE49-F238E27FC236}">
                <a16:creationId xmlns:a16="http://schemas.microsoft.com/office/drawing/2014/main" id="{38C51881-19DB-0BBA-8326-49122059F06D}"/>
              </a:ext>
            </a:extLst>
          </p:cNvPr>
          <p:cNvSpPr txBox="1"/>
          <p:nvPr/>
        </p:nvSpPr>
        <p:spPr>
          <a:xfrm>
            <a:off x="304800" y="2390274"/>
            <a:ext cx="5309937" cy="2862322"/>
          </a:xfrm>
          <a:prstGeom prst="rect">
            <a:avLst/>
          </a:prstGeom>
          <a:noFill/>
        </p:spPr>
        <p:txBody>
          <a:bodyPr wrap="square" rtlCol="0">
            <a:spAutoFit/>
          </a:bodyPr>
          <a:lstStyle/>
          <a:p>
            <a:pPr marL="285750" indent="-285750">
              <a:buFont typeface="Arial" panose="020B0604020202020204" pitchFamily="34" charset="0"/>
              <a:buChar char="•"/>
            </a:pPr>
            <a:r>
              <a:rPr lang="en-US" dirty="0"/>
              <a:t>Background image: Standing in the Light - </a:t>
            </a:r>
            <a:r>
              <a:rPr lang="en-US" i="1" dirty="0"/>
              <a:t>Image generated using ChatGPT (OpenAI) based on a prompt written by David Larson.</a:t>
            </a:r>
          </a:p>
          <a:p>
            <a:pPr marL="285750" indent="-285750">
              <a:buFont typeface="Arial" panose="020B0604020202020204" pitchFamily="34" charset="0"/>
              <a:buChar char="•"/>
            </a:pPr>
            <a:r>
              <a:rPr lang="en-US" i="1" dirty="0"/>
              <a:t>Slide 4: Gravestone: Image generated using ChatGPT (OpenAI) based on a prompt written by David Larson.</a:t>
            </a:r>
          </a:p>
          <a:p>
            <a:pPr marL="285750" indent="-285750">
              <a:buFont typeface="Arial" panose="020B0604020202020204" pitchFamily="34" charset="0"/>
              <a:buChar char="•"/>
            </a:pPr>
            <a:r>
              <a:rPr lang="en-US" i="1" dirty="0"/>
              <a:t>Slide 5: Shepherd - Image generated using ChatGPT (OpenAI) based on a prompt written by David Larson.</a:t>
            </a:r>
            <a:endParaRPr lang="en-US" dirty="0"/>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DE3A7773-3F35-CB68-EA71-799C5D4097C0}"/>
              </a:ext>
            </a:extLst>
          </p:cNvPr>
          <p:cNvSpPr txBox="1"/>
          <p:nvPr/>
        </p:nvSpPr>
        <p:spPr>
          <a:xfrm>
            <a:off x="5815263" y="2390274"/>
            <a:ext cx="5309937" cy="4524315"/>
          </a:xfrm>
          <a:prstGeom prst="rect">
            <a:avLst/>
          </a:prstGeom>
          <a:noFill/>
        </p:spPr>
        <p:txBody>
          <a:bodyPr wrap="square" rtlCol="0">
            <a:spAutoFit/>
          </a:bodyPr>
          <a:lstStyle/>
          <a:p>
            <a:pPr marL="285750" indent="-285750">
              <a:buFont typeface="Arial" panose="020B0604020202020204" pitchFamily="34" charset="0"/>
              <a:buChar char="•"/>
            </a:pPr>
            <a:r>
              <a:rPr lang="en-US" i="1" dirty="0"/>
              <a:t>Slide 6: Shadow Diagram - Image generated using ChatGPT (OpenAI) based on a prompt written by David Larson.</a:t>
            </a:r>
            <a:endParaRPr lang="en-US" dirty="0"/>
          </a:p>
          <a:p>
            <a:pPr marL="285750" indent="-285750">
              <a:buFont typeface="Arial" panose="020B0604020202020204" pitchFamily="34" charset="0"/>
              <a:buChar char="•"/>
            </a:pPr>
            <a:r>
              <a:rPr lang="en-US" dirty="0"/>
              <a:t>Slide 7 - Polar Mesospheric Clouds Illuminated by Orbital Sunrise, NASA Earth Observatory via </a:t>
            </a:r>
            <a:r>
              <a:rPr lang="en-US" u="sng" dirty="0">
                <a:hlinkClick r:id="rId2"/>
              </a:rPr>
              <a:t>commons.wikimedia.org</a:t>
            </a:r>
            <a:r>
              <a:rPr lang="en-US" dirty="0"/>
              <a:t> (Public Domain)</a:t>
            </a:r>
          </a:p>
          <a:p>
            <a:pPr marL="285750" indent="-285750">
              <a:buFont typeface="Arial" panose="020B0604020202020204" pitchFamily="34" charset="0"/>
              <a:buChar char="•"/>
            </a:pPr>
            <a:r>
              <a:rPr lang="en-US" i="1" dirty="0"/>
              <a:t>Slide 8: </a:t>
            </a:r>
            <a:r>
              <a:rPr lang="en-US" dirty="0"/>
              <a:t>The sun rises above the Pacific Ocean, NASA Johnson Space Center via </a:t>
            </a:r>
            <a:r>
              <a:rPr lang="en-US" u="sng" dirty="0">
                <a:hlinkClick r:id="rId3"/>
              </a:rPr>
              <a:t>commons.wikimedia.org</a:t>
            </a:r>
            <a:r>
              <a:rPr lang="en-US" dirty="0"/>
              <a:t> (Public Domain)</a:t>
            </a:r>
          </a:p>
          <a:p>
            <a:pPr marL="285750" indent="-285750">
              <a:buFont typeface="Arial" panose="020B0604020202020204" pitchFamily="34" charset="0"/>
              <a:buChar char="•"/>
            </a:pPr>
            <a:r>
              <a:rPr lang="en-US" i="1" dirty="0"/>
              <a:t>Slide 9 and 30: The Spirit Descending – From Photo-Drama of the Creation</a:t>
            </a:r>
          </a:p>
          <a:p>
            <a:pPr marL="285750" indent="-285750">
              <a:buFont typeface="Arial" panose="020B0604020202020204" pitchFamily="34" charset="0"/>
              <a:buChar char="•"/>
            </a:pPr>
            <a:r>
              <a:rPr lang="en-US" i="1" dirty="0"/>
              <a:t>Slide 10: Children playing - Image generated using ChatGPT (OpenAI) based on a prompt written by David Larson.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1168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F0BAE-916E-E237-6E54-51BF2A5046B8}"/>
              </a:ext>
            </a:extLst>
          </p:cNvPr>
          <p:cNvSpPr>
            <a:spLocks noGrp="1"/>
          </p:cNvSpPr>
          <p:nvPr>
            <p:ph type="title"/>
          </p:nvPr>
        </p:nvSpPr>
        <p:spPr/>
        <p:txBody>
          <a:bodyPr/>
          <a:lstStyle/>
          <a:p>
            <a:pPr algn="ctr"/>
            <a:r>
              <a:rPr lang="en-US" dirty="0"/>
              <a:t>Image Credits (continued)</a:t>
            </a:r>
          </a:p>
        </p:txBody>
      </p:sp>
      <p:sp>
        <p:nvSpPr>
          <p:cNvPr id="4" name="TextBox 3">
            <a:extLst>
              <a:ext uri="{FF2B5EF4-FFF2-40B4-BE49-F238E27FC236}">
                <a16:creationId xmlns:a16="http://schemas.microsoft.com/office/drawing/2014/main" id="{3BBD1948-CC64-4483-BD96-81038C6FE184}"/>
              </a:ext>
            </a:extLst>
          </p:cNvPr>
          <p:cNvSpPr txBox="1"/>
          <p:nvPr/>
        </p:nvSpPr>
        <p:spPr>
          <a:xfrm>
            <a:off x="352926" y="1556084"/>
            <a:ext cx="5037221" cy="5355312"/>
          </a:xfrm>
          <a:prstGeom prst="rect">
            <a:avLst/>
          </a:prstGeom>
          <a:noFill/>
        </p:spPr>
        <p:txBody>
          <a:bodyPr wrap="square" rtlCol="0">
            <a:spAutoFit/>
          </a:bodyPr>
          <a:lstStyle/>
          <a:p>
            <a:pPr marL="285750" indent="-285750">
              <a:buFont typeface="Arial" panose="020B0604020202020204" pitchFamily="34" charset="0"/>
              <a:buChar char="•"/>
            </a:pPr>
            <a:r>
              <a:rPr lang="en-US" i="1" dirty="0"/>
              <a:t>Slide 10: Expulsion from Eden – from Photo-Drama of the Creation</a:t>
            </a:r>
          </a:p>
          <a:p>
            <a:pPr marL="285750" indent="-285750">
              <a:buFont typeface="Arial" panose="020B0604020202020204" pitchFamily="34" charset="0"/>
              <a:buChar char="•"/>
            </a:pPr>
            <a:r>
              <a:rPr lang="en-US" i="1" dirty="0"/>
              <a:t>Slide 11: </a:t>
            </a:r>
            <a:r>
              <a:rPr lang="en-US" dirty="0"/>
              <a:t>Cemetery via </a:t>
            </a:r>
            <a:r>
              <a:rPr lang="en-US" u="sng" dirty="0">
                <a:hlinkClick r:id="rId2"/>
              </a:rPr>
              <a:t>commons.wikimedia.org</a:t>
            </a:r>
            <a:r>
              <a:rPr lang="en-US" dirty="0"/>
              <a:t> (Public Domain)</a:t>
            </a:r>
          </a:p>
          <a:p>
            <a:pPr marL="285750" indent="-285750">
              <a:buFont typeface="Arial" panose="020B0604020202020204" pitchFamily="34" charset="0"/>
              <a:buChar char="•"/>
            </a:pPr>
            <a:r>
              <a:rPr lang="en-US" dirty="0"/>
              <a:t>Slide 11: Thou art the Christ – from Photo-Drama of Creation</a:t>
            </a:r>
          </a:p>
          <a:p>
            <a:pPr marL="285750" indent="-285750">
              <a:buFont typeface="Arial" panose="020B0604020202020204" pitchFamily="34" charset="0"/>
              <a:buChar char="•"/>
            </a:pPr>
            <a:r>
              <a:rPr lang="en-US" dirty="0"/>
              <a:t>Slide 12: The Rock of Cashel by </a:t>
            </a:r>
            <a:r>
              <a:rPr lang="en-US" dirty="0" err="1"/>
              <a:t>Matpib</a:t>
            </a:r>
            <a:r>
              <a:rPr lang="en-US" dirty="0"/>
              <a:t> via </a:t>
            </a:r>
            <a:r>
              <a:rPr lang="en-US" u="sng" dirty="0">
                <a:hlinkClick r:id="rId3"/>
              </a:rPr>
              <a:t>commons.wikimedia.org</a:t>
            </a:r>
            <a:r>
              <a:rPr lang="en-US" dirty="0"/>
              <a:t> (Public Domain)</a:t>
            </a:r>
          </a:p>
          <a:p>
            <a:pPr marL="285750" indent="-285750">
              <a:buFont typeface="Arial" panose="020B0604020202020204" pitchFamily="34" charset="0"/>
              <a:buChar char="•"/>
            </a:pPr>
            <a:r>
              <a:rPr lang="en-US" dirty="0"/>
              <a:t>Slide 13: Light under a bushel - Image generated using ChatGPT (OpenAI) based on a prompt written by David Larson.</a:t>
            </a:r>
          </a:p>
          <a:p>
            <a:pPr marL="285750" indent="-285750">
              <a:buFont typeface="Arial" panose="020B0604020202020204" pitchFamily="34" charset="0"/>
              <a:buChar char="•"/>
            </a:pPr>
            <a:r>
              <a:rPr lang="en-US" dirty="0"/>
              <a:t>Slide 15: Commissioning the Deacons - Image generated using ChatGPT (OpenAI) based on a prompt written by David Larson.</a:t>
            </a:r>
          </a:p>
          <a:p>
            <a:pPr marL="285750" indent="-285750">
              <a:buFont typeface="Arial" panose="020B0604020202020204" pitchFamily="34" charset="0"/>
              <a:buChar char="•"/>
            </a:pPr>
            <a:r>
              <a:rPr lang="en-US" dirty="0"/>
              <a:t>Slide 16: Donation bag - Image generated using ChatGPT (OpenAI) based on a prompt written by David Larson.</a:t>
            </a:r>
          </a:p>
          <a:p>
            <a:pPr marL="285750" indent="-285750">
              <a:buFont typeface="Arial" panose="020B0604020202020204" pitchFamily="34" charset="0"/>
              <a:buChar char="•"/>
            </a:pPr>
            <a:r>
              <a:rPr lang="en-US" dirty="0"/>
              <a:t>Slide 16: Mary Magdelene’s Tribute from Ph</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15CDDB4A-1CC1-F333-3BCD-6ADEECA23C23}"/>
              </a:ext>
            </a:extLst>
          </p:cNvPr>
          <p:cNvSpPr txBox="1"/>
          <p:nvPr/>
        </p:nvSpPr>
        <p:spPr>
          <a:xfrm>
            <a:off x="6096000" y="1556084"/>
            <a:ext cx="5534526" cy="4524315"/>
          </a:xfrm>
          <a:prstGeom prst="rect">
            <a:avLst/>
          </a:prstGeom>
          <a:noFill/>
        </p:spPr>
        <p:txBody>
          <a:bodyPr wrap="square" rtlCol="0">
            <a:spAutoFit/>
          </a:bodyPr>
          <a:lstStyle/>
          <a:p>
            <a:pPr marL="285750" indent="-285750">
              <a:buFont typeface="Arial" panose="020B0604020202020204" pitchFamily="34" charset="0"/>
              <a:buChar char="•"/>
            </a:pPr>
            <a:r>
              <a:rPr lang="en-US" dirty="0"/>
              <a:t>Slide 17: The Pharisees Question Jesus by James Tissot via </a:t>
            </a:r>
            <a:r>
              <a:rPr lang="en-US" u="sng" dirty="0">
                <a:hlinkClick r:id="rId4"/>
              </a:rPr>
              <a:t>commons.wikimedia.org</a:t>
            </a:r>
            <a:r>
              <a:rPr lang="en-US" dirty="0"/>
              <a:t> (Public Domain)</a:t>
            </a:r>
          </a:p>
          <a:p>
            <a:pPr marL="285750" indent="-285750">
              <a:buFont typeface="Arial" panose="020B0604020202020204" pitchFamily="34" charset="0"/>
              <a:buChar char="•"/>
            </a:pPr>
            <a:r>
              <a:rPr lang="en-US" dirty="0"/>
              <a:t>Slide 18: Jesus teaching humility from Photo-Drama of Creation</a:t>
            </a:r>
          </a:p>
          <a:p>
            <a:pPr marL="285750" indent="-285750">
              <a:buFont typeface="Arial" panose="020B0604020202020204" pitchFamily="34" charset="0"/>
              <a:buChar char="•"/>
            </a:pPr>
            <a:r>
              <a:rPr lang="en-US" dirty="0"/>
              <a:t>Slide 19: King Solomon in Old Age by Gustave Dore via </a:t>
            </a:r>
            <a:r>
              <a:rPr lang="en-US" u="sng" dirty="0">
                <a:hlinkClick r:id="rId5"/>
              </a:rPr>
              <a:t>commons.wikimedia.org</a:t>
            </a:r>
            <a:r>
              <a:rPr lang="en-US" dirty="0"/>
              <a:t> (Public Domain)</a:t>
            </a:r>
          </a:p>
          <a:p>
            <a:pPr marL="285750" indent="-285750">
              <a:buFont typeface="Arial" panose="020B0604020202020204" pitchFamily="34" charset="0"/>
              <a:buChar char="•"/>
            </a:pPr>
            <a:r>
              <a:rPr lang="en-US" dirty="0"/>
              <a:t>Slide 20: Stephen addressing the council - Image generated using ChatGPT (OpenAI) based on a prompt written by David Larson.</a:t>
            </a:r>
          </a:p>
          <a:p>
            <a:pPr marL="285750" indent="-285750">
              <a:buFont typeface="Arial" panose="020B0604020202020204" pitchFamily="34" charset="0"/>
              <a:buChar char="•"/>
            </a:pPr>
            <a:r>
              <a:rPr lang="en-US" dirty="0"/>
              <a:t>Slide 22: Saul from Act 7:58 - Image generated using ChatGPT (OpenAI) based on a prompt written by David Larson.</a:t>
            </a:r>
          </a:p>
          <a:p>
            <a:pPr marL="285750" indent="-285750">
              <a:buFont typeface="Arial" panose="020B0604020202020204" pitchFamily="34" charset="0"/>
              <a:buChar char="•"/>
            </a:pPr>
            <a:r>
              <a:rPr lang="en-US" dirty="0"/>
              <a:t>Slide 23: Conversion of Paul by Caracciolo via </a:t>
            </a:r>
            <a:r>
              <a:rPr lang="en-US" u="sng" dirty="0">
                <a:hlinkClick r:id="rId6"/>
              </a:rPr>
              <a:t>commons.wikimedia.org</a:t>
            </a:r>
            <a:r>
              <a:rPr lang="en-US" dirty="0"/>
              <a:t> (Public Domain)</a:t>
            </a:r>
          </a:p>
          <a:p>
            <a:pPr marL="285750" indent="-285750">
              <a:buFont typeface="Arial" panose="020B0604020202020204" pitchFamily="34" charset="0"/>
              <a:buChar char="•"/>
            </a:pPr>
            <a:r>
              <a:rPr lang="en-US" dirty="0"/>
              <a:t>Slide 24 and 25: Charles </a:t>
            </a:r>
            <a:r>
              <a:rPr lang="en-US" dirty="0" err="1"/>
              <a:t>Taize</a:t>
            </a:r>
            <a:r>
              <a:rPr lang="en-US" dirty="0"/>
              <a:t> Russell, Library of Congress via </a:t>
            </a:r>
            <a:r>
              <a:rPr lang="en-US" u="sng" dirty="0">
                <a:hlinkClick r:id="rId7"/>
              </a:rPr>
              <a:t>commons.wikimedia.org</a:t>
            </a:r>
            <a:r>
              <a:rPr lang="en-US" dirty="0"/>
              <a:t> (Public Domain)</a:t>
            </a:r>
          </a:p>
        </p:txBody>
      </p:sp>
    </p:spTree>
    <p:extLst>
      <p:ext uri="{BB962C8B-B14F-4D97-AF65-F5344CB8AC3E}">
        <p14:creationId xmlns:p14="http://schemas.microsoft.com/office/powerpoint/2010/main" val="362315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CE06-0F16-2382-CECF-178D1705FD5C}"/>
              </a:ext>
            </a:extLst>
          </p:cNvPr>
          <p:cNvSpPr>
            <a:spLocks noGrp="1"/>
          </p:cNvSpPr>
          <p:nvPr>
            <p:ph type="title"/>
          </p:nvPr>
        </p:nvSpPr>
        <p:spPr/>
        <p:txBody>
          <a:bodyPr/>
          <a:lstStyle/>
          <a:p>
            <a:pPr algn="ctr"/>
            <a:r>
              <a:rPr lang="en-US" dirty="0"/>
              <a:t>Image Credits (continued)</a:t>
            </a:r>
          </a:p>
        </p:txBody>
      </p:sp>
      <p:sp>
        <p:nvSpPr>
          <p:cNvPr id="3" name="TextBox 2">
            <a:extLst>
              <a:ext uri="{FF2B5EF4-FFF2-40B4-BE49-F238E27FC236}">
                <a16:creationId xmlns:a16="http://schemas.microsoft.com/office/drawing/2014/main" id="{7F8896EA-AA9B-B120-C7D9-2B49F5F39B01}"/>
              </a:ext>
            </a:extLst>
          </p:cNvPr>
          <p:cNvSpPr txBox="1"/>
          <p:nvPr/>
        </p:nvSpPr>
        <p:spPr>
          <a:xfrm>
            <a:off x="433137" y="1690688"/>
            <a:ext cx="51816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Slide 26: Saint Paul by Bartolomeo Montagna via </a:t>
            </a:r>
            <a:r>
              <a:rPr lang="en-US" u="sng" dirty="0">
                <a:hlinkClick r:id="rId2"/>
              </a:rPr>
              <a:t>commons.wikimedia.org</a:t>
            </a:r>
            <a:r>
              <a:rPr lang="en-US" dirty="0"/>
              <a:t> (Public Domain)</a:t>
            </a:r>
          </a:p>
          <a:p>
            <a:pPr marL="285750" indent="-285750">
              <a:buFont typeface="Arial" panose="020B0604020202020204" pitchFamily="34" charset="0"/>
              <a:buChar char="•"/>
            </a:pPr>
            <a:r>
              <a:rPr lang="en-US" dirty="0"/>
              <a:t>Slide 27: The Apostle Paul by Rembrandt via </a:t>
            </a:r>
            <a:r>
              <a:rPr lang="en-US" u="sng" dirty="0">
                <a:hlinkClick r:id="rId3"/>
              </a:rPr>
              <a:t>commons.wikimedia.org</a:t>
            </a:r>
            <a:r>
              <a:rPr lang="en-US" dirty="0"/>
              <a:t> (Public Domain)</a:t>
            </a:r>
          </a:p>
          <a:p>
            <a:pPr marL="285750" indent="-285750">
              <a:buFont typeface="Arial" panose="020B0604020202020204" pitchFamily="34" charset="0"/>
              <a:buChar char="•"/>
            </a:pPr>
            <a:r>
              <a:rPr lang="en-US" dirty="0"/>
              <a:t>Slide 28: Apostle Paul by Rembrandt van Rijn via </a:t>
            </a:r>
            <a:r>
              <a:rPr lang="en-US" u="sng" dirty="0">
                <a:hlinkClick r:id="rId4"/>
              </a:rPr>
              <a:t>commons.wikimedia.org</a:t>
            </a:r>
            <a:r>
              <a:rPr lang="en-US" dirty="0"/>
              <a:t> (Public Domain)</a:t>
            </a:r>
          </a:p>
          <a:p>
            <a:pPr marL="285750" indent="-285750">
              <a:buFont typeface="Arial" panose="020B0604020202020204" pitchFamily="34" charset="0"/>
              <a:buChar char="•"/>
            </a:pPr>
            <a:r>
              <a:rPr lang="en-US" dirty="0"/>
              <a:t>Slide 29 and 31: Saint Paul by Guercino via </a:t>
            </a:r>
            <a:r>
              <a:rPr lang="en-US" u="sng" dirty="0">
                <a:hlinkClick r:id="rId5"/>
              </a:rPr>
              <a:t>commons.wikimedia.org</a:t>
            </a:r>
            <a:r>
              <a:rPr lang="en-US" dirty="0"/>
              <a:t> (Public Domain)</a:t>
            </a:r>
          </a:p>
          <a:p>
            <a:pPr marL="285750" indent="-285750">
              <a:buFont typeface="Arial" panose="020B0604020202020204" pitchFamily="34" charset="0"/>
              <a:buChar char="•"/>
            </a:pPr>
            <a:r>
              <a:rPr lang="en-US" dirty="0"/>
              <a:t>Slide 30: Apostle Paul by Jan Lievens via </a:t>
            </a:r>
            <a:r>
              <a:rPr lang="en-US" u="sng" dirty="0">
                <a:hlinkClick r:id="rId6"/>
              </a:rPr>
              <a:t>commons.wikimedia.org</a:t>
            </a:r>
            <a:r>
              <a:rPr lang="en-US" dirty="0"/>
              <a:t> (Public Domain)</a:t>
            </a:r>
          </a:p>
        </p:txBody>
      </p:sp>
    </p:spTree>
    <p:extLst>
      <p:ext uri="{BB962C8B-B14F-4D97-AF65-F5344CB8AC3E}">
        <p14:creationId xmlns:p14="http://schemas.microsoft.com/office/powerpoint/2010/main" val="358440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61376-E4A1-8E39-85E6-586E33E2773D}"/>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89954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3630-6196-5F66-43C4-171E48E7552A}"/>
              </a:ext>
            </a:extLst>
          </p:cNvPr>
          <p:cNvSpPr>
            <a:spLocks noGrp="1"/>
          </p:cNvSpPr>
          <p:nvPr>
            <p:ph type="title"/>
          </p:nvPr>
        </p:nvSpPr>
        <p:spPr/>
        <p:txBody>
          <a:bodyPr/>
          <a:lstStyle/>
          <a:p>
            <a:r>
              <a:rPr lang="en-US" dirty="0"/>
              <a:t>Using “shadow” in our fellowship</a:t>
            </a:r>
          </a:p>
        </p:txBody>
      </p:sp>
      <p:pic>
        <p:nvPicPr>
          <p:cNvPr id="4" name="Picture 3">
            <a:extLst>
              <a:ext uri="{FF2B5EF4-FFF2-40B4-BE49-F238E27FC236}">
                <a16:creationId xmlns:a16="http://schemas.microsoft.com/office/drawing/2014/main" id="{752DAF3C-75C2-E7BF-FDE2-F03F84630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12758"/>
            <a:ext cx="2882231" cy="4323347"/>
          </a:xfrm>
          <a:prstGeom prst="rect">
            <a:avLst/>
          </a:prstGeom>
        </p:spPr>
      </p:pic>
      <p:pic>
        <p:nvPicPr>
          <p:cNvPr id="8" name="Picture 7">
            <a:extLst>
              <a:ext uri="{FF2B5EF4-FFF2-40B4-BE49-F238E27FC236}">
                <a16:creationId xmlns:a16="http://schemas.microsoft.com/office/drawing/2014/main" id="{8C853F4A-67F2-14F8-F257-1670FE661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197" y="1690688"/>
            <a:ext cx="3261015" cy="2413488"/>
          </a:xfrm>
          <a:prstGeom prst="rect">
            <a:avLst/>
          </a:prstGeom>
        </p:spPr>
      </p:pic>
      <p:pic>
        <p:nvPicPr>
          <p:cNvPr id="10" name="Picture 9">
            <a:extLst>
              <a:ext uri="{FF2B5EF4-FFF2-40B4-BE49-F238E27FC236}">
                <a16:creationId xmlns:a16="http://schemas.microsoft.com/office/drawing/2014/main" id="{943EB670-4F4F-09F6-57B2-6681CAE58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1571" y="1580524"/>
            <a:ext cx="2882231" cy="2570238"/>
          </a:xfrm>
          <a:prstGeom prst="rect">
            <a:avLst/>
          </a:prstGeom>
        </p:spPr>
      </p:pic>
      <p:pic>
        <p:nvPicPr>
          <p:cNvPr id="12" name="Picture 11">
            <a:extLst>
              <a:ext uri="{FF2B5EF4-FFF2-40B4-BE49-F238E27FC236}">
                <a16:creationId xmlns:a16="http://schemas.microsoft.com/office/drawing/2014/main" id="{00A4C237-983B-BED2-511E-85E7D49343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2704" y="4197347"/>
            <a:ext cx="2740232" cy="2464784"/>
          </a:xfrm>
          <a:prstGeom prst="rect">
            <a:avLst/>
          </a:prstGeom>
        </p:spPr>
      </p:pic>
    </p:spTree>
    <p:extLst>
      <p:ext uri="{BB962C8B-B14F-4D97-AF65-F5344CB8AC3E}">
        <p14:creationId xmlns:p14="http://schemas.microsoft.com/office/powerpoint/2010/main" val="32052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6A36E-3374-5B8D-E3AC-204455D4E23C}"/>
              </a:ext>
            </a:extLst>
          </p:cNvPr>
          <p:cNvSpPr>
            <a:spLocks noGrp="1"/>
          </p:cNvSpPr>
          <p:nvPr>
            <p:ph type="title"/>
          </p:nvPr>
        </p:nvSpPr>
        <p:spPr/>
        <p:txBody>
          <a:bodyPr/>
          <a:lstStyle/>
          <a:p>
            <a:r>
              <a:rPr lang="en-US" dirty="0"/>
              <a:t>Negative Connotation: The “shadow of death”</a:t>
            </a:r>
          </a:p>
        </p:txBody>
      </p:sp>
      <p:sp>
        <p:nvSpPr>
          <p:cNvPr id="3" name="TextBox 2">
            <a:extLst>
              <a:ext uri="{FF2B5EF4-FFF2-40B4-BE49-F238E27FC236}">
                <a16:creationId xmlns:a16="http://schemas.microsoft.com/office/drawing/2014/main" id="{9347075A-7628-814D-1881-5B3BC0D71FDE}"/>
              </a:ext>
            </a:extLst>
          </p:cNvPr>
          <p:cNvSpPr txBox="1"/>
          <p:nvPr/>
        </p:nvSpPr>
        <p:spPr>
          <a:xfrm>
            <a:off x="529389" y="1925053"/>
            <a:ext cx="11085095" cy="954107"/>
          </a:xfrm>
          <a:prstGeom prst="rect">
            <a:avLst/>
          </a:prstGeom>
          <a:noFill/>
        </p:spPr>
        <p:txBody>
          <a:bodyPr wrap="square" rtlCol="0">
            <a:spAutoFit/>
          </a:bodyPr>
          <a:lstStyle/>
          <a:p>
            <a:r>
              <a:rPr lang="en-US" sz="2800" b="1" dirty="0">
                <a:latin typeface="Book Antiqua" panose="02040602050305030304" pitchFamily="18" charset="0"/>
              </a:rPr>
              <a:t>Job 3:5</a:t>
            </a:r>
            <a:r>
              <a:rPr lang="en-US" sz="2800" dirty="0">
                <a:latin typeface="Book Antiqua" panose="02040602050305030304" pitchFamily="18" charset="0"/>
              </a:rPr>
              <a:t> Let darkness and the shadow of death stain it; let a cloud dwell upon it; let the blackness of the day terrify </a:t>
            </a:r>
            <a:r>
              <a:rPr lang="en-US" sz="2800" dirty="0"/>
              <a:t>it</a:t>
            </a:r>
            <a:r>
              <a:rPr lang="en-US" dirty="0"/>
              <a:t>.</a:t>
            </a:r>
          </a:p>
        </p:txBody>
      </p:sp>
      <p:sp>
        <p:nvSpPr>
          <p:cNvPr id="4" name="TextBox 3">
            <a:extLst>
              <a:ext uri="{FF2B5EF4-FFF2-40B4-BE49-F238E27FC236}">
                <a16:creationId xmlns:a16="http://schemas.microsoft.com/office/drawing/2014/main" id="{87FCCAE8-6A67-16D9-9F88-4E7F0BBA99F7}"/>
              </a:ext>
            </a:extLst>
          </p:cNvPr>
          <p:cNvSpPr txBox="1"/>
          <p:nvPr/>
        </p:nvSpPr>
        <p:spPr>
          <a:xfrm>
            <a:off x="529388" y="3073022"/>
            <a:ext cx="11085095" cy="1384995"/>
          </a:xfrm>
          <a:prstGeom prst="rect">
            <a:avLst/>
          </a:prstGeom>
          <a:noFill/>
        </p:spPr>
        <p:txBody>
          <a:bodyPr wrap="square" rtlCol="0">
            <a:spAutoFit/>
          </a:bodyPr>
          <a:lstStyle/>
          <a:p>
            <a:r>
              <a:rPr lang="en-US" sz="2800" b="1" dirty="0">
                <a:latin typeface="Book Antiqua" panose="02040602050305030304" pitchFamily="18" charset="0"/>
              </a:rPr>
              <a:t>Psalm 23:4</a:t>
            </a:r>
            <a:r>
              <a:rPr lang="en-US" sz="2800" dirty="0">
                <a:latin typeface="Book Antiqua" panose="02040602050305030304" pitchFamily="18" charset="0"/>
              </a:rPr>
              <a:t> Yea, though I walk through the valley of the shadow of death, I will fear no evil: for thou art with me; thy rod and thy staff they comfort me.</a:t>
            </a:r>
          </a:p>
        </p:txBody>
      </p:sp>
      <p:pic>
        <p:nvPicPr>
          <p:cNvPr id="8" name="Picture 7">
            <a:extLst>
              <a:ext uri="{FF2B5EF4-FFF2-40B4-BE49-F238E27FC236}">
                <a16:creationId xmlns:a16="http://schemas.microsoft.com/office/drawing/2014/main" id="{AB6C99B9-0B22-2114-584A-7AA4B36DC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8022" y="4007627"/>
            <a:ext cx="4115051" cy="2743367"/>
          </a:xfrm>
          <a:prstGeom prst="rect">
            <a:avLst/>
          </a:prstGeom>
        </p:spPr>
      </p:pic>
    </p:spTree>
    <p:extLst>
      <p:ext uri="{BB962C8B-B14F-4D97-AF65-F5344CB8AC3E}">
        <p14:creationId xmlns:p14="http://schemas.microsoft.com/office/powerpoint/2010/main" val="248433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A3507-3614-8793-0D8D-99F819D209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2EF51-162C-CCF6-E3CB-A6155ED73424}"/>
              </a:ext>
            </a:extLst>
          </p:cNvPr>
          <p:cNvSpPr>
            <a:spLocks noGrp="1"/>
          </p:cNvSpPr>
          <p:nvPr>
            <p:ph type="title"/>
          </p:nvPr>
        </p:nvSpPr>
        <p:spPr/>
        <p:txBody>
          <a:bodyPr/>
          <a:lstStyle/>
          <a:p>
            <a:r>
              <a:rPr lang="en-US" dirty="0"/>
              <a:t>Positive connotations of shadows</a:t>
            </a:r>
          </a:p>
        </p:txBody>
      </p:sp>
      <p:sp>
        <p:nvSpPr>
          <p:cNvPr id="3" name="TextBox 2">
            <a:extLst>
              <a:ext uri="{FF2B5EF4-FFF2-40B4-BE49-F238E27FC236}">
                <a16:creationId xmlns:a16="http://schemas.microsoft.com/office/drawing/2014/main" id="{137A9941-3775-35D3-5F07-320288554109}"/>
              </a:ext>
            </a:extLst>
          </p:cNvPr>
          <p:cNvSpPr txBox="1"/>
          <p:nvPr/>
        </p:nvSpPr>
        <p:spPr>
          <a:xfrm>
            <a:off x="1034716" y="1636100"/>
            <a:ext cx="10122568" cy="1384995"/>
          </a:xfrm>
          <a:prstGeom prst="rect">
            <a:avLst/>
          </a:prstGeom>
          <a:noFill/>
        </p:spPr>
        <p:txBody>
          <a:bodyPr wrap="square" rtlCol="0">
            <a:spAutoFit/>
          </a:bodyPr>
          <a:lstStyle/>
          <a:p>
            <a:r>
              <a:rPr lang="en-US" sz="2800" b="1" dirty="0">
                <a:latin typeface="Book Antiqua" panose="02040602050305030304" pitchFamily="18" charset="0"/>
              </a:rPr>
              <a:t>Psalm 17:8-9</a:t>
            </a:r>
            <a:r>
              <a:rPr lang="en-US" sz="2800" dirty="0">
                <a:latin typeface="Book Antiqua" panose="02040602050305030304" pitchFamily="18" charset="0"/>
              </a:rPr>
              <a:t> Keep me as the apple of the eye, hide me under the shadow of thy wings, from the wicked that oppress me, from my deadly enemies, who compass me about.</a:t>
            </a:r>
          </a:p>
        </p:txBody>
      </p:sp>
      <p:sp>
        <p:nvSpPr>
          <p:cNvPr id="4" name="TextBox 3">
            <a:extLst>
              <a:ext uri="{FF2B5EF4-FFF2-40B4-BE49-F238E27FC236}">
                <a16:creationId xmlns:a16="http://schemas.microsoft.com/office/drawing/2014/main" id="{063EF17D-51B0-E6CB-CB4C-97AD4D6C0403}"/>
              </a:ext>
            </a:extLst>
          </p:cNvPr>
          <p:cNvSpPr txBox="1"/>
          <p:nvPr/>
        </p:nvSpPr>
        <p:spPr>
          <a:xfrm>
            <a:off x="208547" y="3197753"/>
            <a:ext cx="3208421" cy="3477875"/>
          </a:xfrm>
          <a:prstGeom prst="rect">
            <a:avLst/>
          </a:prstGeom>
          <a:noFill/>
        </p:spPr>
        <p:txBody>
          <a:bodyPr wrap="square" rtlCol="0">
            <a:spAutoFit/>
          </a:bodyPr>
          <a:lstStyle/>
          <a:p>
            <a:r>
              <a:rPr lang="en-US" sz="2000" b="1" dirty="0">
                <a:latin typeface="Book Antiqua" panose="02040602050305030304" pitchFamily="18" charset="0"/>
              </a:rPr>
              <a:t>Psalm 36:7</a:t>
            </a:r>
            <a:r>
              <a:rPr lang="en-US" sz="2000" dirty="0">
                <a:latin typeface="Book Antiqua" panose="02040602050305030304" pitchFamily="18" charset="0"/>
              </a:rPr>
              <a:t>-8 How excellent is thy lovingkindness, O God! therefore the children of men put their trust under the shadow of thy wings. They shall be abundantly satisfied with the fatness of thy house; and thou shalt make them drink of the river of thy pleasures.</a:t>
            </a:r>
          </a:p>
        </p:txBody>
      </p:sp>
      <p:pic>
        <p:nvPicPr>
          <p:cNvPr id="6" name="Picture 5">
            <a:extLst>
              <a:ext uri="{FF2B5EF4-FFF2-40B4-BE49-F238E27FC236}">
                <a16:creationId xmlns:a16="http://schemas.microsoft.com/office/drawing/2014/main" id="{4B2B85FC-DE7F-5F78-6B72-B8C5D4F0A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839" y="3429000"/>
            <a:ext cx="3812005" cy="2541337"/>
          </a:xfrm>
          <a:prstGeom prst="rect">
            <a:avLst/>
          </a:prstGeom>
        </p:spPr>
      </p:pic>
      <p:sp>
        <p:nvSpPr>
          <p:cNvPr id="7" name="TextBox 6">
            <a:extLst>
              <a:ext uri="{FF2B5EF4-FFF2-40B4-BE49-F238E27FC236}">
                <a16:creationId xmlns:a16="http://schemas.microsoft.com/office/drawing/2014/main" id="{5A7A7A74-7C7F-2BFA-4D8A-D84D02641CC6}"/>
              </a:ext>
            </a:extLst>
          </p:cNvPr>
          <p:cNvSpPr txBox="1"/>
          <p:nvPr/>
        </p:nvSpPr>
        <p:spPr>
          <a:xfrm>
            <a:off x="7940842" y="3189602"/>
            <a:ext cx="3412958" cy="3785652"/>
          </a:xfrm>
          <a:prstGeom prst="rect">
            <a:avLst/>
          </a:prstGeom>
          <a:noFill/>
        </p:spPr>
        <p:txBody>
          <a:bodyPr wrap="square" rtlCol="0">
            <a:spAutoFit/>
          </a:bodyPr>
          <a:lstStyle/>
          <a:p>
            <a:r>
              <a:rPr lang="en-US" sz="2400" b="1" dirty="0">
                <a:latin typeface="Book Antiqua" panose="02040602050305030304" pitchFamily="18" charset="0"/>
              </a:rPr>
              <a:t>Psalm 91:1-2</a:t>
            </a:r>
            <a:r>
              <a:rPr lang="en-US" sz="2400" dirty="0">
                <a:latin typeface="Book Antiqua" panose="02040602050305030304" pitchFamily="18" charset="0"/>
              </a:rPr>
              <a:t> He that dwelleth in the secret place of the most High shall abide under the shadow of the Almighty. I will say of the LORD, He is my refuge and my fortress: my God; in him will I trust.</a:t>
            </a:r>
          </a:p>
        </p:txBody>
      </p:sp>
    </p:spTree>
    <p:extLst>
      <p:ext uri="{BB962C8B-B14F-4D97-AF65-F5344CB8AC3E}">
        <p14:creationId xmlns:p14="http://schemas.microsoft.com/office/powerpoint/2010/main" val="187421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3806E2-4EB1-D878-6971-01A6845B13CD}"/>
              </a:ext>
            </a:extLst>
          </p:cNvPr>
          <p:cNvSpPr txBox="1"/>
          <p:nvPr/>
        </p:nvSpPr>
        <p:spPr>
          <a:xfrm>
            <a:off x="301678" y="0"/>
            <a:ext cx="4430743" cy="769441"/>
          </a:xfrm>
          <a:prstGeom prst="rect">
            <a:avLst/>
          </a:prstGeom>
          <a:noFill/>
        </p:spPr>
        <p:txBody>
          <a:bodyPr wrap="square" rtlCol="0">
            <a:spAutoFit/>
          </a:bodyPr>
          <a:lstStyle/>
          <a:p>
            <a:pPr marL="285750" indent="-285750">
              <a:buFont typeface="Arial" panose="020B0604020202020204" pitchFamily="34" charset="0"/>
              <a:buChar char="•"/>
            </a:pPr>
            <a:r>
              <a:rPr lang="en-US" sz="4400" dirty="0"/>
              <a:t>A light source</a:t>
            </a:r>
          </a:p>
        </p:txBody>
      </p:sp>
      <p:pic>
        <p:nvPicPr>
          <p:cNvPr id="5" name="Picture 4">
            <a:extLst>
              <a:ext uri="{FF2B5EF4-FFF2-40B4-BE49-F238E27FC236}">
                <a16:creationId xmlns:a16="http://schemas.microsoft.com/office/drawing/2014/main" id="{2836FC14-BB66-5894-7411-1586FA5DF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842" y="707187"/>
            <a:ext cx="7157901" cy="4771934"/>
          </a:xfrm>
          <a:prstGeom prst="rect">
            <a:avLst/>
          </a:prstGeom>
        </p:spPr>
      </p:pic>
      <p:sp>
        <p:nvSpPr>
          <p:cNvPr id="6" name="TextBox 5">
            <a:extLst>
              <a:ext uri="{FF2B5EF4-FFF2-40B4-BE49-F238E27FC236}">
                <a16:creationId xmlns:a16="http://schemas.microsoft.com/office/drawing/2014/main" id="{5EC0F475-6E55-CC38-DEA3-DFAF975644B0}"/>
              </a:ext>
            </a:extLst>
          </p:cNvPr>
          <p:cNvSpPr txBox="1"/>
          <p:nvPr/>
        </p:nvSpPr>
        <p:spPr>
          <a:xfrm>
            <a:off x="301678" y="769441"/>
            <a:ext cx="4238238" cy="3477875"/>
          </a:xfrm>
          <a:prstGeom prst="rect">
            <a:avLst/>
          </a:prstGeom>
          <a:noFill/>
        </p:spPr>
        <p:txBody>
          <a:bodyPr wrap="square" rtlCol="0">
            <a:spAutoFit/>
          </a:bodyPr>
          <a:lstStyle/>
          <a:p>
            <a:pPr marL="285750" indent="-285750">
              <a:buFont typeface="Arial" panose="020B0604020202020204" pitchFamily="34" charset="0"/>
              <a:buChar char="•"/>
            </a:pPr>
            <a:r>
              <a:rPr lang="en-US" sz="4400" dirty="0"/>
              <a:t>An object to block part of that light to create the shadow</a:t>
            </a:r>
          </a:p>
        </p:txBody>
      </p:sp>
      <p:sp>
        <p:nvSpPr>
          <p:cNvPr id="8" name="TextBox 7">
            <a:extLst>
              <a:ext uri="{FF2B5EF4-FFF2-40B4-BE49-F238E27FC236}">
                <a16:creationId xmlns:a16="http://schemas.microsoft.com/office/drawing/2014/main" id="{8058FA68-B67B-CA3E-671E-5B10F5CBB36A}"/>
              </a:ext>
            </a:extLst>
          </p:cNvPr>
          <p:cNvSpPr txBox="1"/>
          <p:nvPr/>
        </p:nvSpPr>
        <p:spPr>
          <a:xfrm>
            <a:off x="301678" y="4247316"/>
            <a:ext cx="3930316" cy="2400657"/>
          </a:xfrm>
          <a:prstGeom prst="rect">
            <a:avLst/>
          </a:prstGeom>
          <a:noFill/>
        </p:spPr>
        <p:txBody>
          <a:bodyPr wrap="square" rtlCol="0">
            <a:spAutoFit/>
          </a:bodyPr>
          <a:lstStyle/>
          <a:p>
            <a:pPr marL="285750" indent="-285750">
              <a:buFont typeface="Arial" panose="020B0604020202020204" pitchFamily="34" charset="0"/>
              <a:buChar char="•"/>
            </a:pPr>
            <a:r>
              <a:rPr lang="en-US" sz="4400" dirty="0"/>
              <a:t>Something for the shadow to fall upon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9570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FA7D-2663-D2C0-D57D-D1BFBD84B06F}"/>
              </a:ext>
            </a:extLst>
          </p:cNvPr>
          <p:cNvSpPr>
            <a:spLocks noGrp="1"/>
          </p:cNvSpPr>
          <p:nvPr>
            <p:ph type="title"/>
          </p:nvPr>
        </p:nvSpPr>
        <p:spPr>
          <a:xfrm>
            <a:off x="619626" y="316999"/>
            <a:ext cx="10952747" cy="1325563"/>
          </a:xfrm>
        </p:spPr>
        <p:txBody>
          <a:bodyPr/>
          <a:lstStyle/>
          <a:p>
            <a:r>
              <a:rPr lang="en-US" dirty="0"/>
              <a:t>Casting a Shadow: God As Our Light Source</a:t>
            </a:r>
          </a:p>
        </p:txBody>
      </p:sp>
      <p:sp>
        <p:nvSpPr>
          <p:cNvPr id="3" name="TextBox 2">
            <a:extLst>
              <a:ext uri="{FF2B5EF4-FFF2-40B4-BE49-F238E27FC236}">
                <a16:creationId xmlns:a16="http://schemas.microsoft.com/office/drawing/2014/main" id="{A7CEBC21-16A3-5ED9-59B9-B864FEF8AE57}"/>
              </a:ext>
            </a:extLst>
          </p:cNvPr>
          <p:cNvSpPr txBox="1"/>
          <p:nvPr/>
        </p:nvSpPr>
        <p:spPr>
          <a:xfrm>
            <a:off x="619626" y="1796189"/>
            <a:ext cx="10876548" cy="1815882"/>
          </a:xfrm>
          <a:prstGeom prst="rect">
            <a:avLst/>
          </a:prstGeom>
          <a:noFill/>
        </p:spPr>
        <p:txBody>
          <a:bodyPr wrap="square" rtlCol="0">
            <a:spAutoFit/>
          </a:bodyPr>
          <a:lstStyle/>
          <a:p>
            <a:r>
              <a:rPr lang="en-US" sz="2800" b="1" dirty="0">
                <a:latin typeface="Book Antiqua" panose="02040602050305030304" pitchFamily="18" charset="0"/>
              </a:rPr>
              <a:t>1 John 1:5-6</a:t>
            </a:r>
            <a:r>
              <a:rPr lang="en-US" sz="2800" dirty="0">
                <a:latin typeface="Book Antiqua" panose="02040602050305030304" pitchFamily="18" charset="0"/>
              </a:rPr>
              <a:t> This then is the message which we have heard of him, and declare unto you, that God is light, and in him is no darkness at all. If we say that we have fellowship with him, and walk in darkness, we lie, and do not the truth:</a:t>
            </a:r>
          </a:p>
        </p:txBody>
      </p:sp>
      <p:sp>
        <p:nvSpPr>
          <p:cNvPr id="4" name="TextBox 3">
            <a:extLst>
              <a:ext uri="{FF2B5EF4-FFF2-40B4-BE49-F238E27FC236}">
                <a16:creationId xmlns:a16="http://schemas.microsoft.com/office/drawing/2014/main" id="{C5351115-7515-F3CA-987F-D9AEF722BEFD}"/>
              </a:ext>
            </a:extLst>
          </p:cNvPr>
          <p:cNvSpPr txBox="1"/>
          <p:nvPr/>
        </p:nvSpPr>
        <p:spPr>
          <a:xfrm>
            <a:off x="583853" y="5586894"/>
            <a:ext cx="10738185" cy="954107"/>
          </a:xfrm>
          <a:prstGeom prst="rect">
            <a:avLst/>
          </a:prstGeom>
          <a:noFill/>
        </p:spPr>
        <p:txBody>
          <a:bodyPr wrap="square" rtlCol="0">
            <a:spAutoFit/>
          </a:bodyPr>
          <a:lstStyle/>
          <a:p>
            <a:r>
              <a:rPr lang="en-US" sz="2800" b="1" dirty="0">
                <a:latin typeface="Book Antiqua" panose="02040602050305030304" pitchFamily="18" charset="0"/>
              </a:rPr>
              <a:t>Psalm 46:1</a:t>
            </a:r>
            <a:r>
              <a:rPr lang="en-US" sz="2800" dirty="0">
                <a:latin typeface="Book Antiqua" panose="02040602050305030304" pitchFamily="18" charset="0"/>
              </a:rPr>
              <a:t> God is our refuge and strength, a very present help in trouble.</a:t>
            </a:r>
          </a:p>
        </p:txBody>
      </p:sp>
      <p:pic>
        <p:nvPicPr>
          <p:cNvPr id="6" name="Picture 5">
            <a:extLst>
              <a:ext uri="{FF2B5EF4-FFF2-40B4-BE49-F238E27FC236}">
                <a16:creationId xmlns:a16="http://schemas.microsoft.com/office/drawing/2014/main" id="{7076C9E0-0326-12D5-16B5-E4C1D03FF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826" y="3612071"/>
            <a:ext cx="10237513" cy="1815882"/>
          </a:xfrm>
          <a:prstGeom prst="rect">
            <a:avLst/>
          </a:prstGeom>
        </p:spPr>
      </p:pic>
    </p:spTree>
    <p:extLst>
      <p:ext uri="{BB962C8B-B14F-4D97-AF65-F5344CB8AC3E}">
        <p14:creationId xmlns:p14="http://schemas.microsoft.com/office/powerpoint/2010/main" val="267673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A6F2D-5D07-8AF8-8F8C-2DA386CE0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0D5335-59B5-7E5D-6372-AF83E1A8DBC3}"/>
              </a:ext>
            </a:extLst>
          </p:cNvPr>
          <p:cNvSpPr>
            <a:spLocks noGrp="1"/>
          </p:cNvSpPr>
          <p:nvPr>
            <p:ph type="title"/>
          </p:nvPr>
        </p:nvSpPr>
        <p:spPr>
          <a:xfrm>
            <a:off x="619626" y="316999"/>
            <a:ext cx="10952747" cy="1325563"/>
          </a:xfrm>
        </p:spPr>
        <p:txBody>
          <a:bodyPr/>
          <a:lstStyle/>
          <a:p>
            <a:r>
              <a:rPr lang="en-US" dirty="0"/>
              <a:t>Casting a Shadow: God As Our Light Source</a:t>
            </a:r>
          </a:p>
        </p:txBody>
      </p:sp>
      <p:sp>
        <p:nvSpPr>
          <p:cNvPr id="3" name="TextBox 2">
            <a:extLst>
              <a:ext uri="{FF2B5EF4-FFF2-40B4-BE49-F238E27FC236}">
                <a16:creationId xmlns:a16="http://schemas.microsoft.com/office/drawing/2014/main" id="{FC3A6279-9858-69CB-BA23-2F40EEDA3927}"/>
              </a:ext>
            </a:extLst>
          </p:cNvPr>
          <p:cNvSpPr txBox="1"/>
          <p:nvPr/>
        </p:nvSpPr>
        <p:spPr>
          <a:xfrm>
            <a:off x="218573" y="1536535"/>
            <a:ext cx="11754854" cy="1384995"/>
          </a:xfrm>
          <a:prstGeom prst="rect">
            <a:avLst/>
          </a:prstGeom>
          <a:noFill/>
        </p:spPr>
        <p:txBody>
          <a:bodyPr wrap="square" rtlCol="0">
            <a:spAutoFit/>
          </a:bodyPr>
          <a:lstStyle/>
          <a:p>
            <a:r>
              <a:rPr lang="en-US" sz="2800" b="1" dirty="0">
                <a:latin typeface="Book Antiqua" panose="02040602050305030304" pitchFamily="18" charset="0"/>
              </a:rPr>
              <a:t>James 1:17</a:t>
            </a:r>
            <a:r>
              <a:rPr lang="en-US" sz="2800" dirty="0">
                <a:latin typeface="Book Antiqua" panose="02040602050305030304" pitchFamily="18" charset="0"/>
              </a:rPr>
              <a:t> Every good gift and every perfect gift is from above, and cometh down from the Father of lights, with whom is no variableness, neither shadow of turning.</a:t>
            </a:r>
          </a:p>
        </p:txBody>
      </p:sp>
      <p:sp>
        <p:nvSpPr>
          <p:cNvPr id="4" name="TextBox 3">
            <a:extLst>
              <a:ext uri="{FF2B5EF4-FFF2-40B4-BE49-F238E27FC236}">
                <a16:creationId xmlns:a16="http://schemas.microsoft.com/office/drawing/2014/main" id="{C2C84C0F-A26F-2953-6DDC-D66B440DDC59}"/>
              </a:ext>
            </a:extLst>
          </p:cNvPr>
          <p:cNvSpPr txBox="1"/>
          <p:nvPr/>
        </p:nvSpPr>
        <p:spPr>
          <a:xfrm>
            <a:off x="218573" y="2921530"/>
            <a:ext cx="11492164" cy="954107"/>
          </a:xfrm>
          <a:prstGeom prst="rect">
            <a:avLst/>
          </a:prstGeom>
          <a:noFill/>
        </p:spPr>
        <p:txBody>
          <a:bodyPr wrap="square" rtlCol="0">
            <a:spAutoFit/>
          </a:bodyPr>
          <a:lstStyle/>
          <a:p>
            <a:r>
              <a:rPr lang="en-US" sz="2800" b="1" dirty="0">
                <a:latin typeface="Book Antiqua" panose="02040602050305030304" pitchFamily="18" charset="0"/>
              </a:rPr>
              <a:t>James 1:18</a:t>
            </a:r>
            <a:r>
              <a:rPr lang="en-US" sz="2800" dirty="0">
                <a:latin typeface="Book Antiqua" panose="02040602050305030304" pitchFamily="18" charset="0"/>
              </a:rPr>
              <a:t> </a:t>
            </a:r>
            <a:r>
              <a:rPr lang="en-US" sz="2800" b="1" dirty="0">
                <a:latin typeface="Book Antiqua" panose="02040602050305030304" pitchFamily="18" charset="0"/>
              </a:rPr>
              <a:t>Of his own will </a:t>
            </a:r>
            <a:r>
              <a:rPr lang="en-US" sz="2800" dirty="0">
                <a:latin typeface="Book Antiqua" panose="02040602050305030304" pitchFamily="18" charset="0"/>
              </a:rPr>
              <a:t>begat he us with the word of truth, that we should be a kind of </a:t>
            </a:r>
            <a:r>
              <a:rPr lang="en-US" sz="2800" dirty="0" err="1">
                <a:latin typeface="Book Antiqua" panose="02040602050305030304" pitchFamily="18" charset="0"/>
              </a:rPr>
              <a:t>firstfruits</a:t>
            </a:r>
            <a:r>
              <a:rPr lang="en-US" sz="2800" dirty="0">
                <a:latin typeface="Book Antiqua" panose="02040602050305030304" pitchFamily="18" charset="0"/>
              </a:rPr>
              <a:t> of his creatures.</a:t>
            </a:r>
          </a:p>
        </p:txBody>
      </p:sp>
      <p:sp>
        <p:nvSpPr>
          <p:cNvPr id="5" name="TextBox 4">
            <a:extLst>
              <a:ext uri="{FF2B5EF4-FFF2-40B4-BE49-F238E27FC236}">
                <a16:creationId xmlns:a16="http://schemas.microsoft.com/office/drawing/2014/main" id="{19D5E515-3602-E6AD-6229-2910E112E604}"/>
              </a:ext>
            </a:extLst>
          </p:cNvPr>
          <p:cNvSpPr txBox="1"/>
          <p:nvPr/>
        </p:nvSpPr>
        <p:spPr>
          <a:xfrm>
            <a:off x="6593305" y="3875637"/>
            <a:ext cx="5380122" cy="3108543"/>
          </a:xfrm>
          <a:prstGeom prst="rect">
            <a:avLst/>
          </a:prstGeom>
          <a:noFill/>
        </p:spPr>
        <p:txBody>
          <a:bodyPr wrap="square" rtlCol="0">
            <a:spAutoFit/>
          </a:bodyPr>
          <a:lstStyle/>
          <a:p>
            <a:r>
              <a:rPr lang="en-US" sz="2800" b="1" dirty="0">
                <a:latin typeface="Book Antiqua" panose="02040602050305030304" pitchFamily="18" charset="0"/>
              </a:rPr>
              <a:t>Isaiah 55:11</a:t>
            </a:r>
            <a:r>
              <a:rPr lang="en-US" sz="2800" dirty="0">
                <a:latin typeface="Book Antiqua" panose="02040602050305030304" pitchFamily="18" charset="0"/>
              </a:rPr>
              <a:t> So shall my word be that </a:t>
            </a:r>
            <a:r>
              <a:rPr lang="en-US" sz="2800" dirty="0" err="1">
                <a:latin typeface="Book Antiqua" panose="02040602050305030304" pitchFamily="18" charset="0"/>
              </a:rPr>
              <a:t>goeth</a:t>
            </a:r>
            <a:r>
              <a:rPr lang="en-US" sz="2800" dirty="0">
                <a:latin typeface="Book Antiqua" panose="02040602050305030304" pitchFamily="18" charset="0"/>
              </a:rPr>
              <a:t> forth out of my mouth: it shall not return unto me void, but it shall accomplish that which I please, and it shall prosper in the thing whereto I sent it.</a:t>
            </a:r>
          </a:p>
        </p:txBody>
      </p:sp>
      <p:pic>
        <p:nvPicPr>
          <p:cNvPr id="8" name="Picture 7">
            <a:extLst>
              <a:ext uri="{FF2B5EF4-FFF2-40B4-BE49-F238E27FC236}">
                <a16:creationId xmlns:a16="http://schemas.microsoft.com/office/drawing/2014/main" id="{9FB0CA60-BA8A-B857-ED94-213E749F7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73" y="3906714"/>
            <a:ext cx="6230353" cy="2829501"/>
          </a:xfrm>
          <a:prstGeom prst="rect">
            <a:avLst/>
          </a:prstGeom>
        </p:spPr>
      </p:pic>
    </p:spTree>
    <p:extLst>
      <p:ext uri="{BB962C8B-B14F-4D97-AF65-F5344CB8AC3E}">
        <p14:creationId xmlns:p14="http://schemas.microsoft.com/office/powerpoint/2010/main" val="250656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67B72-0A38-2C97-A121-28718FA9F2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8EFD51-63D8-03A2-3691-4A911B1E5F39}"/>
              </a:ext>
            </a:extLst>
          </p:cNvPr>
          <p:cNvSpPr>
            <a:spLocks noGrp="1"/>
          </p:cNvSpPr>
          <p:nvPr>
            <p:ph type="title"/>
          </p:nvPr>
        </p:nvSpPr>
        <p:spPr>
          <a:xfrm>
            <a:off x="619626" y="316999"/>
            <a:ext cx="10952747" cy="1325563"/>
          </a:xfrm>
        </p:spPr>
        <p:txBody>
          <a:bodyPr/>
          <a:lstStyle/>
          <a:p>
            <a:r>
              <a:rPr lang="en-US" dirty="0"/>
              <a:t>Casting a Shadow: Jesus As Our Light Source</a:t>
            </a:r>
          </a:p>
        </p:txBody>
      </p:sp>
      <p:sp>
        <p:nvSpPr>
          <p:cNvPr id="3" name="TextBox 2">
            <a:extLst>
              <a:ext uri="{FF2B5EF4-FFF2-40B4-BE49-F238E27FC236}">
                <a16:creationId xmlns:a16="http://schemas.microsoft.com/office/drawing/2014/main" id="{382A8EBC-81B3-10E9-C1B5-583862FFDBC3}"/>
              </a:ext>
            </a:extLst>
          </p:cNvPr>
          <p:cNvSpPr txBox="1"/>
          <p:nvPr/>
        </p:nvSpPr>
        <p:spPr>
          <a:xfrm>
            <a:off x="218573" y="1536535"/>
            <a:ext cx="3246522" cy="4401205"/>
          </a:xfrm>
          <a:prstGeom prst="rect">
            <a:avLst/>
          </a:prstGeom>
          <a:noFill/>
        </p:spPr>
        <p:txBody>
          <a:bodyPr wrap="square" rtlCol="0">
            <a:spAutoFit/>
          </a:bodyPr>
          <a:lstStyle/>
          <a:p>
            <a:r>
              <a:rPr lang="en-US" sz="2800" b="1" dirty="0">
                <a:latin typeface="Book Antiqua" panose="02040602050305030304" pitchFamily="18" charset="0"/>
              </a:rPr>
              <a:t>John 8:12</a:t>
            </a:r>
            <a:r>
              <a:rPr lang="en-US" sz="2800" dirty="0">
                <a:latin typeface="Book Antiqua" panose="02040602050305030304" pitchFamily="18" charset="0"/>
              </a:rPr>
              <a:t> Then </a:t>
            </a:r>
            <a:r>
              <a:rPr lang="en-US" sz="2800" dirty="0" err="1">
                <a:latin typeface="Book Antiqua" panose="02040602050305030304" pitchFamily="18" charset="0"/>
              </a:rPr>
              <a:t>spake</a:t>
            </a:r>
            <a:r>
              <a:rPr lang="en-US" sz="2800" dirty="0">
                <a:latin typeface="Book Antiqua" panose="02040602050305030304" pitchFamily="18" charset="0"/>
              </a:rPr>
              <a:t> Jesus again unto them, saying, I am the light of the world: he that </a:t>
            </a:r>
            <a:r>
              <a:rPr lang="en-US" sz="2800" dirty="0" err="1">
                <a:latin typeface="Book Antiqua" panose="02040602050305030304" pitchFamily="18" charset="0"/>
              </a:rPr>
              <a:t>followeth</a:t>
            </a:r>
            <a:r>
              <a:rPr lang="en-US" sz="2800" dirty="0">
                <a:latin typeface="Book Antiqua" panose="02040602050305030304" pitchFamily="18" charset="0"/>
              </a:rPr>
              <a:t> me shall not walk in darkness, but shall have the light of life.</a:t>
            </a:r>
          </a:p>
        </p:txBody>
      </p:sp>
      <p:sp>
        <p:nvSpPr>
          <p:cNvPr id="4" name="TextBox 3">
            <a:extLst>
              <a:ext uri="{FF2B5EF4-FFF2-40B4-BE49-F238E27FC236}">
                <a16:creationId xmlns:a16="http://schemas.microsoft.com/office/drawing/2014/main" id="{BCB507AD-FC2F-F7D7-BD69-894E7773BD19}"/>
              </a:ext>
            </a:extLst>
          </p:cNvPr>
          <p:cNvSpPr txBox="1"/>
          <p:nvPr/>
        </p:nvSpPr>
        <p:spPr>
          <a:xfrm>
            <a:off x="8315826" y="1536535"/>
            <a:ext cx="3874752" cy="2677656"/>
          </a:xfrm>
          <a:prstGeom prst="rect">
            <a:avLst/>
          </a:prstGeom>
          <a:noFill/>
        </p:spPr>
        <p:txBody>
          <a:bodyPr wrap="square" rtlCol="0">
            <a:spAutoFit/>
          </a:bodyPr>
          <a:lstStyle/>
          <a:p>
            <a:r>
              <a:rPr lang="en-US" sz="2800" b="1" dirty="0">
                <a:latin typeface="Book Antiqua" panose="02040602050305030304" pitchFamily="18" charset="0"/>
              </a:rPr>
              <a:t>John 14:6</a:t>
            </a:r>
            <a:r>
              <a:rPr lang="en-US" sz="2800" dirty="0">
                <a:latin typeface="Book Antiqua" panose="02040602050305030304" pitchFamily="18" charset="0"/>
              </a:rPr>
              <a:t> Jesus saith unto him, I am the way, the truth, and the life: no man cometh unto the Father, but by me.</a:t>
            </a:r>
          </a:p>
        </p:txBody>
      </p:sp>
      <p:pic>
        <p:nvPicPr>
          <p:cNvPr id="7" name="Picture 6">
            <a:extLst>
              <a:ext uri="{FF2B5EF4-FFF2-40B4-BE49-F238E27FC236}">
                <a16:creationId xmlns:a16="http://schemas.microsoft.com/office/drawing/2014/main" id="{83639F27-62AA-E408-0295-E2488E34E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3300" y="1536535"/>
            <a:ext cx="4025397" cy="5041270"/>
          </a:xfrm>
          <a:prstGeom prst="rect">
            <a:avLst/>
          </a:prstGeom>
        </p:spPr>
      </p:pic>
      <p:sp>
        <p:nvSpPr>
          <p:cNvPr id="9" name="TextBox 8">
            <a:extLst>
              <a:ext uri="{FF2B5EF4-FFF2-40B4-BE49-F238E27FC236}">
                <a16:creationId xmlns:a16="http://schemas.microsoft.com/office/drawing/2014/main" id="{A710BD11-BFEC-419C-465A-93272C4F17DF}"/>
              </a:ext>
            </a:extLst>
          </p:cNvPr>
          <p:cNvSpPr txBox="1"/>
          <p:nvPr/>
        </p:nvSpPr>
        <p:spPr>
          <a:xfrm>
            <a:off x="8315826" y="4523874"/>
            <a:ext cx="3657601" cy="954107"/>
          </a:xfrm>
          <a:prstGeom prst="rect">
            <a:avLst/>
          </a:prstGeom>
          <a:noFill/>
        </p:spPr>
        <p:txBody>
          <a:bodyPr wrap="square" rtlCol="0">
            <a:spAutoFit/>
          </a:bodyPr>
          <a:lstStyle/>
          <a:p>
            <a:r>
              <a:rPr lang="en-US" sz="2800" b="1" dirty="0">
                <a:latin typeface="Book Antiqua" panose="02040602050305030304" pitchFamily="18" charset="0"/>
              </a:rPr>
              <a:t>John 10:30</a:t>
            </a:r>
            <a:r>
              <a:rPr lang="en-US" sz="2800" dirty="0">
                <a:latin typeface="Book Antiqua" panose="02040602050305030304" pitchFamily="18" charset="0"/>
              </a:rPr>
              <a:t> I and my Father are one.</a:t>
            </a:r>
          </a:p>
        </p:txBody>
      </p:sp>
    </p:spTree>
    <p:extLst>
      <p:ext uri="{BB962C8B-B14F-4D97-AF65-F5344CB8AC3E}">
        <p14:creationId xmlns:p14="http://schemas.microsoft.com/office/powerpoint/2010/main" val="33778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21686</TotalTime>
  <Words>3278</Words>
  <Application>Microsoft Office PowerPoint</Application>
  <PresentationFormat>Widescreen</PresentationFormat>
  <Paragraphs>122</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Book Antiqua</vt:lpstr>
      <vt:lpstr>Calibri</vt:lpstr>
      <vt:lpstr>Calibri Light</vt:lpstr>
      <vt:lpstr>Office Theme</vt:lpstr>
      <vt:lpstr>PowerPoint Presentation</vt:lpstr>
      <vt:lpstr>What will we talk about?</vt:lpstr>
      <vt:lpstr>The Shadow We Cast: “Shadow” in the Bible</vt:lpstr>
      <vt:lpstr>Negative Connotation: The “shadow of death”</vt:lpstr>
      <vt:lpstr>Positive connotations of shadows</vt:lpstr>
      <vt:lpstr>PowerPoint Presentation</vt:lpstr>
      <vt:lpstr>Casting a Shadow: God As Our Light Source</vt:lpstr>
      <vt:lpstr>Casting a Shadow: God As Our Light Source</vt:lpstr>
      <vt:lpstr>Casting a Shadow: Jesus As Our Light Source</vt:lpstr>
      <vt:lpstr>Casting a Shadow: Standing in the Light</vt:lpstr>
      <vt:lpstr>Casting a Shadow: Standing in the Light</vt:lpstr>
      <vt:lpstr>PowerPoint Presentation</vt:lpstr>
      <vt:lpstr>Casting a Shadow: Where the Shadow Falls</vt:lpstr>
      <vt:lpstr>The Shadow We Cast: Stephen</vt:lpstr>
      <vt:lpstr>PowerPoint Presentation</vt:lpstr>
      <vt:lpstr>Character Trait 1: Of good report</vt:lpstr>
      <vt:lpstr>Character Trait 2: Full of the Spirit</vt:lpstr>
      <vt:lpstr>Character Trait 2: Full of the Spirit</vt:lpstr>
      <vt:lpstr>Character Trait 3: Of wisdom</vt:lpstr>
      <vt:lpstr>Character Trait 3: Of wisdom </vt:lpstr>
      <vt:lpstr>The Shadow We Cast: Paul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Summary: The Shadow We Cast</vt:lpstr>
      <vt:lpstr>PowerPoint Presentation</vt:lpstr>
      <vt:lpstr>Image Credits</vt:lpstr>
      <vt:lpstr>Image Credits (continued)</vt:lpstr>
      <vt:lpstr>Image Credits (continued)</vt:lpstr>
      <vt:lpstr>BACKUP SLIDES</vt:lpstr>
      <vt:lpstr>Using “shadow” in our fellowship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Larson</dc:creator>
  <cp:lastModifiedBy>David Larson</cp:lastModifiedBy>
  <cp:revision>34</cp:revision>
  <dcterms:created xsi:type="dcterms:W3CDTF">2026-01-07T10:42:51Z</dcterms:created>
  <dcterms:modified xsi:type="dcterms:W3CDTF">2026-01-30T20:48:24Z</dcterms:modified>
</cp:coreProperties>
</file>