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83" r:id="rId3"/>
    <p:sldId id="285" r:id="rId4"/>
    <p:sldId id="286" r:id="rId5"/>
    <p:sldId id="259" r:id="rId6"/>
    <p:sldId id="256" r:id="rId7"/>
    <p:sldId id="260" r:id="rId8"/>
    <p:sldId id="261" r:id="rId9"/>
    <p:sldId id="262" r:id="rId10"/>
    <p:sldId id="257" r:id="rId11"/>
    <p:sldId id="263" r:id="rId12"/>
    <p:sldId id="298" r:id="rId13"/>
    <p:sldId id="264" r:id="rId14"/>
    <p:sldId id="287" r:id="rId15"/>
    <p:sldId id="265" r:id="rId16"/>
    <p:sldId id="274" r:id="rId17"/>
    <p:sldId id="279" r:id="rId18"/>
    <p:sldId id="280" r:id="rId19"/>
    <p:sldId id="266" r:id="rId20"/>
    <p:sldId id="288" r:id="rId21"/>
    <p:sldId id="289" r:id="rId22"/>
    <p:sldId id="275" r:id="rId23"/>
    <p:sldId id="290" r:id="rId24"/>
    <p:sldId id="267" r:id="rId25"/>
    <p:sldId id="299" r:id="rId26"/>
    <p:sldId id="268" r:id="rId27"/>
    <p:sldId id="276" r:id="rId28"/>
    <p:sldId id="277" r:id="rId29"/>
    <p:sldId id="293" r:id="rId30"/>
    <p:sldId id="269" r:id="rId31"/>
    <p:sldId id="278" r:id="rId32"/>
    <p:sldId id="294" r:id="rId33"/>
    <p:sldId id="270" r:id="rId34"/>
    <p:sldId id="292" r:id="rId35"/>
    <p:sldId id="271" r:id="rId36"/>
    <p:sldId id="295" r:id="rId37"/>
    <p:sldId id="272" r:id="rId38"/>
    <p:sldId id="284" r:id="rId39"/>
    <p:sldId id="296" r:id="rId40"/>
    <p:sldId id="281" r:id="rId41"/>
    <p:sldId id="300" r:id="rId42"/>
    <p:sldId id="297"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90" d="100"/>
          <a:sy n="90" d="100"/>
        </p:scale>
        <p:origin x="355"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D728B-5313-C910-77FE-EF82895441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DD0A24-3F7E-D0FD-DC42-73465F70EB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3860B41-43DF-9FE3-64B0-54EB719735E8}"/>
              </a:ext>
            </a:extLst>
          </p:cNvPr>
          <p:cNvSpPr>
            <a:spLocks noGrp="1"/>
          </p:cNvSpPr>
          <p:nvPr>
            <p:ph type="dt" sz="half" idx="10"/>
          </p:nvPr>
        </p:nvSpPr>
        <p:spPr/>
        <p:txBody>
          <a:bodyPr/>
          <a:lstStyle/>
          <a:p>
            <a:fld id="{7285EB11-322E-4E32-AD45-714A34AE321C}" type="datetimeFigureOut">
              <a:rPr lang="en-US" smtClean="0"/>
              <a:t>8/14/2026</a:t>
            </a:fld>
            <a:endParaRPr lang="en-US"/>
          </a:p>
        </p:txBody>
      </p:sp>
      <p:sp>
        <p:nvSpPr>
          <p:cNvPr id="5" name="Footer Placeholder 4">
            <a:extLst>
              <a:ext uri="{FF2B5EF4-FFF2-40B4-BE49-F238E27FC236}">
                <a16:creationId xmlns:a16="http://schemas.microsoft.com/office/drawing/2014/main" id="{F3BAA9A6-2CE1-6F3B-028C-4804510018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03D1AC-B4A3-CF02-16C7-2A229FB018E5}"/>
              </a:ext>
            </a:extLst>
          </p:cNvPr>
          <p:cNvSpPr>
            <a:spLocks noGrp="1"/>
          </p:cNvSpPr>
          <p:nvPr>
            <p:ph type="sldNum" sz="quarter" idx="12"/>
          </p:nvPr>
        </p:nvSpPr>
        <p:spPr/>
        <p:txBody>
          <a:bodyPr/>
          <a:lstStyle/>
          <a:p>
            <a:fld id="{4442A443-4956-4900-8EF7-4630A34F871A}" type="slidenum">
              <a:rPr lang="en-US" smtClean="0"/>
              <a:t>‹#›</a:t>
            </a:fld>
            <a:endParaRPr lang="en-US"/>
          </a:p>
        </p:txBody>
      </p:sp>
    </p:spTree>
    <p:extLst>
      <p:ext uri="{BB962C8B-B14F-4D97-AF65-F5344CB8AC3E}">
        <p14:creationId xmlns:p14="http://schemas.microsoft.com/office/powerpoint/2010/main" val="4057939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8202F-F063-3F1C-F941-A11CBAF281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E370C9-0A37-393B-A8D2-A9E892E0394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FB3187-827F-4501-2EF3-B49F09B62D80}"/>
              </a:ext>
            </a:extLst>
          </p:cNvPr>
          <p:cNvSpPr>
            <a:spLocks noGrp="1"/>
          </p:cNvSpPr>
          <p:nvPr>
            <p:ph type="dt" sz="half" idx="10"/>
          </p:nvPr>
        </p:nvSpPr>
        <p:spPr/>
        <p:txBody>
          <a:bodyPr/>
          <a:lstStyle/>
          <a:p>
            <a:fld id="{7285EB11-322E-4E32-AD45-714A34AE321C}" type="datetimeFigureOut">
              <a:rPr lang="en-US" smtClean="0"/>
              <a:t>8/15/2026</a:t>
            </a:fld>
            <a:endParaRPr lang="en-US"/>
          </a:p>
        </p:txBody>
      </p:sp>
      <p:sp>
        <p:nvSpPr>
          <p:cNvPr id="5" name="Footer Placeholder 4">
            <a:extLst>
              <a:ext uri="{FF2B5EF4-FFF2-40B4-BE49-F238E27FC236}">
                <a16:creationId xmlns:a16="http://schemas.microsoft.com/office/drawing/2014/main" id="{0DE279E0-5ADC-5837-B420-276630F8D0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B9CB81-FEE4-55D7-40E4-243C90C876FD}"/>
              </a:ext>
            </a:extLst>
          </p:cNvPr>
          <p:cNvSpPr>
            <a:spLocks noGrp="1"/>
          </p:cNvSpPr>
          <p:nvPr>
            <p:ph type="sldNum" sz="quarter" idx="12"/>
          </p:nvPr>
        </p:nvSpPr>
        <p:spPr/>
        <p:txBody>
          <a:bodyPr/>
          <a:lstStyle/>
          <a:p>
            <a:fld id="{4442A443-4956-4900-8EF7-4630A34F871A}" type="slidenum">
              <a:rPr lang="en-US" smtClean="0"/>
              <a:t>‹#›</a:t>
            </a:fld>
            <a:endParaRPr lang="en-US"/>
          </a:p>
        </p:txBody>
      </p:sp>
    </p:spTree>
    <p:extLst>
      <p:ext uri="{BB962C8B-B14F-4D97-AF65-F5344CB8AC3E}">
        <p14:creationId xmlns:p14="http://schemas.microsoft.com/office/powerpoint/2010/main" val="982943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6B5DF-DD93-682F-2865-210D347B18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8B7CE2-E27E-FF63-8766-B985AA3F17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BC01B8-6A11-86E0-BC0B-B88444B610E1}"/>
              </a:ext>
            </a:extLst>
          </p:cNvPr>
          <p:cNvSpPr>
            <a:spLocks noGrp="1"/>
          </p:cNvSpPr>
          <p:nvPr>
            <p:ph type="dt" sz="half" idx="10"/>
          </p:nvPr>
        </p:nvSpPr>
        <p:spPr/>
        <p:txBody>
          <a:bodyPr/>
          <a:lstStyle/>
          <a:p>
            <a:fld id="{7285EB11-322E-4E32-AD45-714A34AE321C}" type="datetimeFigureOut">
              <a:rPr lang="en-US" smtClean="0"/>
              <a:t>8/14/2026</a:t>
            </a:fld>
            <a:endParaRPr lang="en-US"/>
          </a:p>
        </p:txBody>
      </p:sp>
      <p:sp>
        <p:nvSpPr>
          <p:cNvPr id="5" name="Footer Placeholder 4">
            <a:extLst>
              <a:ext uri="{FF2B5EF4-FFF2-40B4-BE49-F238E27FC236}">
                <a16:creationId xmlns:a16="http://schemas.microsoft.com/office/drawing/2014/main" id="{15532373-E6EC-ACD9-48A7-4D71BE38F1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2D3DB7-AF5E-7D2B-BEF3-5586EA460E83}"/>
              </a:ext>
            </a:extLst>
          </p:cNvPr>
          <p:cNvSpPr>
            <a:spLocks noGrp="1"/>
          </p:cNvSpPr>
          <p:nvPr>
            <p:ph type="sldNum" sz="quarter" idx="12"/>
          </p:nvPr>
        </p:nvSpPr>
        <p:spPr/>
        <p:txBody>
          <a:bodyPr/>
          <a:lstStyle/>
          <a:p>
            <a:fld id="{4442A443-4956-4900-8EF7-4630A34F871A}" type="slidenum">
              <a:rPr lang="en-US" smtClean="0"/>
              <a:t>‹#›</a:t>
            </a:fld>
            <a:endParaRPr lang="en-US"/>
          </a:p>
        </p:txBody>
      </p:sp>
    </p:spTree>
    <p:extLst>
      <p:ext uri="{BB962C8B-B14F-4D97-AF65-F5344CB8AC3E}">
        <p14:creationId xmlns:p14="http://schemas.microsoft.com/office/powerpoint/2010/main" val="3095201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AF39E-4D15-480D-F26F-510E7C641B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DD9113-366E-C984-6AFD-70EAEFE37F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66F75B-B0A5-7633-9E58-8E893C0C37D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0963B0-7771-3E6A-FD4F-E7735CB01EBA}"/>
              </a:ext>
            </a:extLst>
          </p:cNvPr>
          <p:cNvSpPr>
            <a:spLocks noGrp="1"/>
          </p:cNvSpPr>
          <p:nvPr>
            <p:ph type="dt" sz="half" idx="10"/>
          </p:nvPr>
        </p:nvSpPr>
        <p:spPr/>
        <p:txBody>
          <a:bodyPr/>
          <a:lstStyle/>
          <a:p>
            <a:fld id="{7285EB11-322E-4E32-AD45-714A34AE321C}" type="datetimeFigureOut">
              <a:rPr lang="en-US" smtClean="0"/>
              <a:t>8/15/2026</a:t>
            </a:fld>
            <a:endParaRPr lang="en-US"/>
          </a:p>
        </p:txBody>
      </p:sp>
      <p:sp>
        <p:nvSpPr>
          <p:cNvPr id="6" name="Footer Placeholder 5">
            <a:extLst>
              <a:ext uri="{FF2B5EF4-FFF2-40B4-BE49-F238E27FC236}">
                <a16:creationId xmlns:a16="http://schemas.microsoft.com/office/drawing/2014/main" id="{52BDFD32-6B38-D662-C619-D837DCCBA0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D760B5-2B67-CC8C-22EE-892E0537B9E0}"/>
              </a:ext>
            </a:extLst>
          </p:cNvPr>
          <p:cNvSpPr>
            <a:spLocks noGrp="1"/>
          </p:cNvSpPr>
          <p:nvPr>
            <p:ph type="sldNum" sz="quarter" idx="12"/>
          </p:nvPr>
        </p:nvSpPr>
        <p:spPr/>
        <p:txBody>
          <a:bodyPr/>
          <a:lstStyle/>
          <a:p>
            <a:fld id="{4442A443-4956-4900-8EF7-4630A34F871A}" type="slidenum">
              <a:rPr lang="en-US" smtClean="0"/>
              <a:t>‹#›</a:t>
            </a:fld>
            <a:endParaRPr lang="en-US"/>
          </a:p>
        </p:txBody>
      </p:sp>
    </p:spTree>
    <p:extLst>
      <p:ext uri="{BB962C8B-B14F-4D97-AF65-F5344CB8AC3E}">
        <p14:creationId xmlns:p14="http://schemas.microsoft.com/office/powerpoint/2010/main" val="409470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B5868-4496-BACE-5EEF-E546CB34AE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28E3392-A9AA-CCE9-F203-9C41AF1ED9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806D9C2-334F-677C-6153-4B0639C96AF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17D3BA-19A9-0FFF-FB21-7BA904CD7F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0143B5-9D10-355A-901C-6F91F98BB6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C91E03-0F88-D793-8809-B8A6D371ACFE}"/>
              </a:ext>
            </a:extLst>
          </p:cNvPr>
          <p:cNvSpPr>
            <a:spLocks noGrp="1"/>
          </p:cNvSpPr>
          <p:nvPr>
            <p:ph type="dt" sz="half" idx="10"/>
          </p:nvPr>
        </p:nvSpPr>
        <p:spPr/>
        <p:txBody>
          <a:bodyPr/>
          <a:lstStyle/>
          <a:p>
            <a:fld id="{7285EB11-322E-4E32-AD45-714A34AE321C}" type="datetimeFigureOut">
              <a:rPr lang="en-US" smtClean="0"/>
              <a:t>8/15/2026</a:t>
            </a:fld>
            <a:endParaRPr lang="en-US"/>
          </a:p>
        </p:txBody>
      </p:sp>
      <p:sp>
        <p:nvSpPr>
          <p:cNvPr id="8" name="Footer Placeholder 7">
            <a:extLst>
              <a:ext uri="{FF2B5EF4-FFF2-40B4-BE49-F238E27FC236}">
                <a16:creationId xmlns:a16="http://schemas.microsoft.com/office/drawing/2014/main" id="{A999D26B-8E1B-1C93-C1C3-FFF8DE01CD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83AE0A0-7E01-C14D-FA18-8F0EC7867903}"/>
              </a:ext>
            </a:extLst>
          </p:cNvPr>
          <p:cNvSpPr>
            <a:spLocks noGrp="1"/>
          </p:cNvSpPr>
          <p:nvPr>
            <p:ph type="sldNum" sz="quarter" idx="12"/>
          </p:nvPr>
        </p:nvSpPr>
        <p:spPr/>
        <p:txBody>
          <a:bodyPr/>
          <a:lstStyle/>
          <a:p>
            <a:fld id="{4442A443-4956-4900-8EF7-4630A34F871A}" type="slidenum">
              <a:rPr lang="en-US" smtClean="0"/>
              <a:t>‹#›</a:t>
            </a:fld>
            <a:endParaRPr lang="en-US"/>
          </a:p>
        </p:txBody>
      </p:sp>
    </p:spTree>
    <p:extLst>
      <p:ext uri="{BB962C8B-B14F-4D97-AF65-F5344CB8AC3E}">
        <p14:creationId xmlns:p14="http://schemas.microsoft.com/office/powerpoint/2010/main" val="1855841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90C5E-DE45-0C2F-A655-92D170D63A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AF3FAB-1CBC-1E58-9F76-564D7A0C382A}"/>
              </a:ext>
            </a:extLst>
          </p:cNvPr>
          <p:cNvSpPr>
            <a:spLocks noGrp="1"/>
          </p:cNvSpPr>
          <p:nvPr>
            <p:ph type="dt" sz="half" idx="10"/>
          </p:nvPr>
        </p:nvSpPr>
        <p:spPr/>
        <p:txBody>
          <a:bodyPr/>
          <a:lstStyle/>
          <a:p>
            <a:fld id="{7285EB11-322E-4E32-AD45-714A34AE321C}" type="datetimeFigureOut">
              <a:rPr lang="en-US" smtClean="0"/>
              <a:t>8/14/2026</a:t>
            </a:fld>
            <a:endParaRPr lang="en-US"/>
          </a:p>
        </p:txBody>
      </p:sp>
      <p:sp>
        <p:nvSpPr>
          <p:cNvPr id="4" name="Footer Placeholder 3">
            <a:extLst>
              <a:ext uri="{FF2B5EF4-FFF2-40B4-BE49-F238E27FC236}">
                <a16:creationId xmlns:a16="http://schemas.microsoft.com/office/drawing/2014/main" id="{8A28195F-B49E-8895-8DE5-6541E0C415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6DCBF2-4547-540E-9B04-7F5BB710CA75}"/>
              </a:ext>
            </a:extLst>
          </p:cNvPr>
          <p:cNvSpPr>
            <a:spLocks noGrp="1"/>
          </p:cNvSpPr>
          <p:nvPr>
            <p:ph type="sldNum" sz="quarter" idx="12"/>
          </p:nvPr>
        </p:nvSpPr>
        <p:spPr/>
        <p:txBody>
          <a:bodyPr/>
          <a:lstStyle/>
          <a:p>
            <a:fld id="{4442A443-4956-4900-8EF7-4630A34F871A}" type="slidenum">
              <a:rPr lang="en-US" smtClean="0"/>
              <a:t>‹#›</a:t>
            </a:fld>
            <a:endParaRPr lang="en-US"/>
          </a:p>
        </p:txBody>
      </p:sp>
    </p:spTree>
    <p:extLst>
      <p:ext uri="{BB962C8B-B14F-4D97-AF65-F5344CB8AC3E}">
        <p14:creationId xmlns:p14="http://schemas.microsoft.com/office/powerpoint/2010/main" val="990512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8299E9-2EA3-E6C4-31F3-89314D4C976F}"/>
              </a:ext>
            </a:extLst>
          </p:cNvPr>
          <p:cNvSpPr>
            <a:spLocks noGrp="1"/>
          </p:cNvSpPr>
          <p:nvPr>
            <p:ph type="dt" sz="half" idx="10"/>
          </p:nvPr>
        </p:nvSpPr>
        <p:spPr/>
        <p:txBody>
          <a:bodyPr/>
          <a:lstStyle/>
          <a:p>
            <a:fld id="{7285EB11-322E-4E32-AD45-714A34AE321C}" type="datetimeFigureOut">
              <a:rPr lang="en-US" smtClean="0"/>
              <a:t>8/14/2026</a:t>
            </a:fld>
            <a:endParaRPr lang="en-US"/>
          </a:p>
        </p:txBody>
      </p:sp>
      <p:sp>
        <p:nvSpPr>
          <p:cNvPr id="3" name="Footer Placeholder 2">
            <a:extLst>
              <a:ext uri="{FF2B5EF4-FFF2-40B4-BE49-F238E27FC236}">
                <a16:creationId xmlns:a16="http://schemas.microsoft.com/office/drawing/2014/main" id="{C196F55D-1C1A-B8DC-884C-5C56963A0D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EF499F-F3A0-25CC-57CD-457FCE9C3C4B}"/>
              </a:ext>
            </a:extLst>
          </p:cNvPr>
          <p:cNvSpPr>
            <a:spLocks noGrp="1"/>
          </p:cNvSpPr>
          <p:nvPr>
            <p:ph type="sldNum" sz="quarter" idx="12"/>
          </p:nvPr>
        </p:nvSpPr>
        <p:spPr/>
        <p:txBody>
          <a:bodyPr/>
          <a:lstStyle/>
          <a:p>
            <a:fld id="{4442A443-4956-4900-8EF7-4630A34F871A}" type="slidenum">
              <a:rPr lang="en-US" smtClean="0"/>
              <a:t>‹#›</a:t>
            </a:fld>
            <a:endParaRPr lang="en-US"/>
          </a:p>
        </p:txBody>
      </p:sp>
    </p:spTree>
    <p:extLst>
      <p:ext uri="{BB962C8B-B14F-4D97-AF65-F5344CB8AC3E}">
        <p14:creationId xmlns:p14="http://schemas.microsoft.com/office/powerpoint/2010/main" val="4061117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3C417-0D33-47C4-4835-5C2A09D17D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1C0913-3465-F968-0D86-33E208F004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0C4196-0434-3509-7634-5AC27FA941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DBE0882-DF94-81FE-1271-67BF82D80C44}"/>
              </a:ext>
            </a:extLst>
          </p:cNvPr>
          <p:cNvSpPr>
            <a:spLocks noGrp="1"/>
          </p:cNvSpPr>
          <p:nvPr>
            <p:ph type="dt" sz="half" idx="10"/>
          </p:nvPr>
        </p:nvSpPr>
        <p:spPr/>
        <p:txBody>
          <a:bodyPr/>
          <a:lstStyle/>
          <a:p>
            <a:fld id="{7285EB11-322E-4E32-AD45-714A34AE321C}" type="datetimeFigureOut">
              <a:rPr lang="en-US" smtClean="0"/>
              <a:t>8/15/2026</a:t>
            </a:fld>
            <a:endParaRPr lang="en-US"/>
          </a:p>
        </p:txBody>
      </p:sp>
      <p:sp>
        <p:nvSpPr>
          <p:cNvPr id="6" name="Footer Placeholder 5">
            <a:extLst>
              <a:ext uri="{FF2B5EF4-FFF2-40B4-BE49-F238E27FC236}">
                <a16:creationId xmlns:a16="http://schemas.microsoft.com/office/drawing/2014/main" id="{6C99D156-0DB1-CCC4-B6AD-024DA2039B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F8337E-5809-2CBA-4FF9-2C751BA462D3}"/>
              </a:ext>
            </a:extLst>
          </p:cNvPr>
          <p:cNvSpPr>
            <a:spLocks noGrp="1"/>
          </p:cNvSpPr>
          <p:nvPr>
            <p:ph type="sldNum" sz="quarter" idx="12"/>
          </p:nvPr>
        </p:nvSpPr>
        <p:spPr/>
        <p:txBody>
          <a:bodyPr/>
          <a:lstStyle/>
          <a:p>
            <a:fld id="{4442A443-4956-4900-8EF7-4630A34F871A}" type="slidenum">
              <a:rPr lang="en-US" smtClean="0"/>
              <a:t>‹#›</a:t>
            </a:fld>
            <a:endParaRPr lang="en-US"/>
          </a:p>
        </p:txBody>
      </p:sp>
    </p:spTree>
    <p:extLst>
      <p:ext uri="{BB962C8B-B14F-4D97-AF65-F5344CB8AC3E}">
        <p14:creationId xmlns:p14="http://schemas.microsoft.com/office/powerpoint/2010/main" val="388754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E2726-132B-0791-9217-F8EA31F1A2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348564C-41E2-213A-481B-36B59FAE8A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355E8D-72E3-D829-7636-6588D3E61F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314F48-D24C-08CC-2920-B48613B2EAE8}"/>
              </a:ext>
            </a:extLst>
          </p:cNvPr>
          <p:cNvSpPr>
            <a:spLocks noGrp="1"/>
          </p:cNvSpPr>
          <p:nvPr>
            <p:ph type="dt" sz="half" idx="10"/>
          </p:nvPr>
        </p:nvSpPr>
        <p:spPr/>
        <p:txBody>
          <a:bodyPr/>
          <a:lstStyle/>
          <a:p>
            <a:fld id="{7285EB11-322E-4E32-AD45-714A34AE321C}" type="datetimeFigureOut">
              <a:rPr lang="en-US" smtClean="0"/>
              <a:t>8/15/2026</a:t>
            </a:fld>
            <a:endParaRPr lang="en-US"/>
          </a:p>
        </p:txBody>
      </p:sp>
      <p:sp>
        <p:nvSpPr>
          <p:cNvPr id="6" name="Footer Placeholder 5">
            <a:extLst>
              <a:ext uri="{FF2B5EF4-FFF2-40B4-BE49-F238E27FC236}">
                <a16:creationId xmlns:a16="http://schemas.microsoft.com/office/drawing/2014/main" id="{158B64F2-A68F-46D7-2763-E69189BCB4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58243B-6B01-0B1F-1159-E03E4E28D4A6}"/>
              </a:ext>
            </a:extLst>
          </p:cNvPr>
          <p:cNvSpPr>
            <a:spLocks noGrp="1"/>
          </p:cNvSpPr>
          <p:nvPr>
            <p:ph type="sldNum" sz="quarter" idx="12"/>
          </p:nvPr>
        </p:nvSpPr>
        <p:spPr/>
        <p:txBody>
          <a:bodyPr/>
          <a:lstStyle/>
          <a:p>
            <a:fld id="{4442A443-4956-4900-8EF7-4630A34F871A}" type="slidenum">
              <a:rPr lang="en-US" smtClean="0"/>
              <a:t>‹#›</a:t>
            </a:fld>
            <a:endParaRPr lang="en-US"/>
          </a:p>
        </p:txBody>
      </p:sp>
    </p:spTree>
    <p:extLst>
      <p:ext uri="{BB962C8B-B14F-4D97-AF65-F5344CB8AC3E}">
        <p14:creationId xmlns:p14="http://schemas.microsoft.com/office/powerpoint/2010/main" val="307721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B0539-56F3-CBDA-513C-C0894C70450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BE7FFD-3E2D-858C-2B78-36B3882B04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6BAA4D-E990-319A-E391-6ECE26970E0A}"/>
              </a:ext>
            </a:extLst>
          </p:cNvPr>
          <p:cNvSpPr>
            <a:spLocks noGrp="1"/>
          </p:cNvSpPr>
          <p:nvPr>
            <p:ph type="dt" sz="half" idx="10"/>
          </p:nvPr>
        </p:nvSpPr>
        <p:spPr/>
        <p:txBody>
          <a:bodyPr/>
          <a:lstStyle/>
          <a:p>
            <a:fld id="{7285EB11-322E-4E32-AD45-714A34AE321C}" type="datetimeFigureOut">
              <a:rPr lang="en-US" smtClean="0"/>
              <a:t>8/15/2026</a:t>
            </a:fld>
            <a:endParaRPr lang="en-US"/>
          </a:p>
        </p:txBody>
      </p:sp>
      <p:sp>
        <p:nvSpPr>
          <p:cNvPr id="5" name="Footer Placeholder 4">
            <a:extLst>
              <a:ext uri="{FF2B5EF4-FFF2-40B4-BE49-F238E27FC236}">
                <a16:creationId xmlns:a16="http://schemas.microsoft.com/office/drawing/2014/main" id="{F7CC3482-C519-E507-5CD3-6B19D731C3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BA8B98-EDD7-CC6F-B86F-6337A1EC9A56}"/>
              </a:ext>
            </a:extLst>
          </p:cNvPr>
          <p:cNvSpPr>
            <a:spLocks noGrp="1"/>
          </p:cNvSpPr>
          <p:nvPr>
            <p:ph type="sldNum" sz="quarter" idx="12"/>
          </p:nvPr>
        </p:nvSpPr>
        <p:spPr/>
        <p:txBody>
          <a:bodyPr/>
          <a:lstStyle/>
          <a:p>
            <a:fld id="{4442A443-4956-4900-8EF7-4630A34F871A}" type="slidenum">
              <a:rPr lang="en-US" smtClean="0"/>
              <a:t>‹#›</a:t>
            </a:fld>
            <a:endParaRPr lang="en-US"/>
          </a:p>
        </p:txBody>
      </p:sp>
    </p:spTree>
    <p:extLst>
      <p:ext uri="{BB962C8B-B14F-4D97-AF65-F5344CB8AC3E}">
        <p14:creationId xmlns:p14="http://schemas.microsoft.com/office/powerpoint/2010/main" val="523170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ACD75F6-218A-80F4-D3D3-CF21CC1DAC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AC39070-40EE-0E80-353D-68491B300F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282052-F41F-6567-022F-468210E53760}"/>
              </a:ext>
            </a:extLst>
          </p:cNvPr>
          <p:cNvSpPr>
            <a:spLocks noGrp="1"/>
          </p:cNvSpPr>
          <p:nvPr>
            <p:ph type="dt" sz="half" idx="10"/>
          </p:nvPr>
        </p:nvSpPr>
        <p:spPr/>
        <p:txBody>
          <a:bodyPr/>
          <a:lstStyle/>
          <a:p>
            <a:fld id="{7285EB11-322E-4E32-AD45-714A34AE321C}" type="datetimeFigureOut">
              <a:rPr lang="en-US" smtClean="0"/>
              <a:t>8/15/2026</a:t>
            </a:fld>
            <a:endParaRPr lang="en-US"/>
          </a:p>
        </p:txBody>
      </p:sp>
      <p:sp>
        <p:nvSpPr>
          <p:cNvPr id="5" name="Footer Placeholder 4">
            <a:extLst>
              <a:ext uri="{FF2B5EF4-FFF2-40B4-BE49-F238E27FC236}">
                <a16:creationId xmlns:a16="http://schemas.microsoft.com/office/drawing/2014/main" id="{3856DF9E-2D21-9DFB-D7C2-97202216C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139E84-798D-504B-9A34-5063E2D57EE0}"/>
              </a:ext>
            </a:extLst>
          </p:cNvPr>
          <p:cNvSpPr>
            <a:spLocks noGrp="1"/>
          </p:cNvSpPr>
          <p:nvPr>
            <p:ph type="sldNum" sz="quarter" idx="12"/>
          </p:nvPr>
        </p:nvSpPr>
        <p:spPr/>
        <p:txBody>
          <a:bodyPr/>
          <a:lstStyle/>
          <a:p>
            <a:fld id="{4442A443-4956-4900-8EF7-4630A34F871A}" type="slidenum">
              <a:rPr lang="en-US" smtClean="0"/>
              <a:t>‹#›</a:t>
            </a:fld>
            <a:endParaRPr lang="en-US"/>
          </a:p>
        </p:txBody>
      </p:sp>
    </p:spTree>
    <p:extLst>
      <p:ext uri="{BB962C8B-B14F-4D97-AF65-F5344CB8AC3E}">
        <p14:creationId xmlns:p14="http://schemas.microsoft.com/office/powerpoint/2010/main" val="2110453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14000"/>
            <a:lum/>
          </a:blip>
          <a:srcRect/>
          <a:stretch>
            <a:fillRect l="-4000" r="-4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F65321-F573-2072-38A3-7C2705DFA5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D0ED83-8468-A8E3-BAEF-E06BA2BB34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A555CD-B0EE-C9DE-7A3A-50ED55B6CE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85EB11-322E-4E32-AD45-714A34AE321C}" type="datetimeFigureOut">
              <a:rPr lang="en-US" smtClean="0"/>
              <a:t>8/14/2026</a:t>
            </a:fld>
            <a:endParaRPr lang="en-US"/>
          </a:p>
        </p:txBody>
      </p:sp>
      <p:sp>
        <p:nvSpPr>
          <p:cNvPr id="5" name="Footer Placeholder 4">
            <a:extLst>
              <a:ext uri="{FF2B5EF4-FFF2-40B4-BE49-F238E27FC236}">
                <a16:creationId xmlns:a16="http://schemas.microsoft.com/office/drawing/2014/main" id="{C36C722C-51B1-C8BC-2149-F82DD4F822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188E1F4-7CF8-69FF-F766-F007DDADCB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42A443-4956-4900-8EF7-4630A34F871A}" type="slidenum">
              <a:rPr lang="en-US" smtClean="0"/>
              <a:t>‹#›</a:t>
            </a:fld>
            <a:endParaRPr lang="en-US"/>
          </a:p>
        </p:txBody>
      </p:sp>
    </p:spTree>
    <p:extLst>
      <p:ext uri="{BB962C8B-B14F-4D97-AF65-F5344CB8AC3E}">
        <p14:creationId xmlns:p14="http://schemas.microsoft.com/office/powerpoint/2010/main" val="30546223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A9777C9-4962-9F7F-C481-CA090B48DD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5975" y="3429000"/>
            <a:ext cx="5606374" cy="2945777"/>
          </a:xfrm>
          <a:prstGeom prst="rect">
            <a:avLst/>
          </a:prstGeom>
        </p:spPr>
      </p:pic>
      <p:sp>
        <p:nvSpPr>
          <p:cNvPr id="6" name="TextBox 5">
            <a:extLst>
              <a:ext uri="{FF2B5EF4-FFF2-40B4-BE49-F238E27FC236}">
                <a16:creationId xmlns:a16="http://schemas.microsoft.com/office/drawing/2014/main" id="{92422982-E548-B88C-D774-1B941C5A0402}"/>
              </a:ext>
            </a:extLst>
          </p:cNvPr>
          <p:cNvSpPr txBox="1"/>
          <p:nvPr/>
        </p:nvSpPr>
        <p:spPr>
          <a:xfrm>
            <a:off x="350196" y="476655"/>
            <a:ext cx="11303540" cy="1938992"/>
          </a:xfrm>
          <a:prstGeom prst="rect">
            <a:avLst/>
          </a:prstGeom>
          <a:noFill/>
        </p:spPr>
        <p:txBody>
          <a:bodyPr wrap="square" rtlCol="0">
            <a:spAutoFit/>
          </a:bodyPr>
          <a:lstStyle/>
          <a:p>
            <a:r>
              <a:rPr lang="en-US" sz="6000" dirty="0"/>
              <a:t>Three People, Two Ingredients, One Faith</a:t>
            </a:r>
          </a:p>
        </p:txBody>
      </p:sp>
      <p:sp>
        <p:nvSpPr>
          <p:cNvPr id="7" name="TextBox 6">
            <a:extLst>
              <a:ext uri="{FF2B5EF4-FFF2-40B4-BE49-F238E27FC236}">
                <a16:creationId xmlns:a16="http://schemas.microsoft.com/office/drawing/2014/main" id="{94048B41-3385-FB93-818C-08893DF52012}"/>
              </a:ext>
            </a:extLst>
          </p:cNvPr>
          <p:cNvSpPr txBox="1"/>
          <p:nvPr/>
        </p:nvSpPr>
        <p:spPr>
          <a:xfrm>
            <a:off x="739301" y="4476400"/>
            <a:ext cx="5000017" cy="646331"/>
          </a:xfrm>
          <a:prstGeom prst="rect">
            <a:avLst/>
          </a:prstGeom>
          <a:noFill/>
        </p:spPr>
        <p:txBody>
          <a:bodyPr wrap="square" rtlCol="0">
            <a:spAutoFit/>
          </a:bodyPr>
          <a:lstStyle/>
          <a:p>
            <a:r>
              <a:rPr lang="en-US" sz="3600" dirty="0"/>
              <a:t>Reflections on 1 Kings 17</a:t>
            </a:r>
          </a:p>
        </p:txBody>
      </p:sp>
    </p:spTree>
    <p:extLst>
      <p:ext uri="{BB962C8B-B14F-4D97-AF65-F5344CB8AC3E}">
        <p14:creationId xmlns:p14="http://schemas.microsoft.com/office/powerpoint/2010/main" val="353979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2DA7DF-37BB-710A-B4DF-46F36CA9A4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5957"/>
            <a:ext cx="12192000" cy="6406086"/>
          </a:xfrm>
          <a:prstGeom prst="rect">
            <a:avLst/>
          </a:prstGeom>
        </p:spPr>
      </p:pic>
    </p:spTree>
    <p:extLst>
      <p:ext uri="{BB962C8B-B14F-4D97-AF65-F5344CB8AC3E}">
        <p14:creationId xmlns:p14="http://schemas.microsoft.com/office/powerpoint/2010/main" val="3548091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9FC430-5509-5C86-BBD6-91BF881D09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756" y="194734"/>
            <a:ext cx="4763912" cy="3572934"/>
          </a:xfrm>
          <a:prstGeom prst="rect">
            <a:avLst/>
          </a:prstGeom>
        </p:spPr>
      </p:pic>
      <p:pic>
        <p:nvPicPr>
          <p:cNvPr id="7" name="Picture 6">
            <a:extLst>
              <a:ext uri="{FF2B5EF4-FFF2-40B4-BE49-F238E27FC236}">
                <a16:creationId xmlns:a16="http://schemas.microsoft.com/office/drawing/2014/main" id="{3E14E364-1DDC-DEF7-617E-9DC9FFEC46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4407" y="2065867"/>
            <a:ext cx="7051393" cy="4590457"/>
          </a:xfrm>
          <a:prstGeom prst="rect">
            <a:avLst/>
          </a:prstGeom>
        </p:spPr>
      </p:pic>
    </p:spTree>
    <p:extLst>
      <p:ext uri="{BB962C8B-B14F-4D97-AF65-F5344CB8AC3E}">
        <p14:creationId xmlns:p14="http://schemas.microsoft.com/office/powerpoint/2010/main" val="172205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64027-E1C5-BD6D-3A13-67D7F9607656}"/>
              </a:ext>
            </a:extLst>
          </p:cNvPr>
          <p:cNvSpPr>
            <a:spLocks noGrp="1"/>
          </p:cNvSpPr>
          <p:nvPr>
            <p:ph type="ctrTitle"/>
          </p:nvPr>
        </p:nvSpPr>
        <p:spPr>
          <a:xfrm>
            <a:off x="990600" y="1139297"/>
            <a:ext cx="10049933" cy="2387600"/>
          </a:xfrm>
        </p:spPr>
        <p:txBody>
          <a:bodyPr/>
          <a:lstStyle/>
          <a:p>
            <a:r>
              <a:rPr lang="en-US" dirty="0"/>
              <a:t>A Summary of 1 Kings 17</a:t>
            </a:r>
          </a:p>
        </p:txBody>
      </p:sp>
    </p:spTree>
    <p:extLst>
      <p:ext uri="{BB962C8B-B14F-4D97-AF65-F5344CB8AC3E}">
        <p14:creationId xmlns:p14="http://schemas.microsoft.com/office/powerpoint/2010/main" val="3964331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CEC2B3-7BD5-6645-18D7-A3CA76C589EE}"/>
              </a:ext>
            </a:extLst>
          </p:cNvPr>
          <p:cNvSpPr txBox="1"/>
          <p:nvPr/>
        </p:nvSpPr>
        <p:spPr>
          <a:xfrm>
            <a:off x="5935854" y="457200"/>
            <a:ext cx="4749800" cy="2677656"/>
          </a:xfrm>
          <a:prstGeom prst="rect">
            <a:avLst/>
          </a:prstGeom>
          <a:noFill/>
        </p:spPr>
        <p:txBody>
          <a:bodyPr wrap="square" rtlCol="0">
            <a:spAutoFit/>
          </a:bodyPr>
          <a:lstStyle/>
          <a:p>
            <a:r>
              <a:rPr lang="en-US" sz="2800" b="1" dirty="0">
                <a:latin typeface="Book Antiqua" panose="02040602050305030304" pitchFamily="18" charset="0"/>
              </a:rPr>
              <a:t>1 Kings 16:33</a:t>
            </a:r>
            <a:r>
              <a:rPr lang="en-US" sz="2800" dirty="0">
                <a:latin typeface="Book Antiqua" panose="02040602050305030304" pitchFamily="18" charset="0"/>
              </a:rPr>
              <a:t> And Ahab made a grove; and Ahab did more to provoke the LORD God of Israel to anger than all the kings of Israel that were before him.</a:t>
            </a:r>
          </a:p>
        </p:txBody>
      </p:sp>
      <p:pic>
        <p:nvPicPr>
          <p:cNvPr id="6" name="Picture 5">
            <a:extLst>
              <a:ext uri="{FF2B5EF4-FFF2-40B4-BE49-F238E27FC236}">
                <a16:creationId xmlns:a16="http://schemas.microsoft.com/office/drawing/2014/main" id="{DF0A14A9-9C3D-AAC0-E853-27B6899D35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4385" y="330740"/>
            <a:ext cx="3361252" cy="6400800"/>
          </a:xfrm>
          <a:prstGeom prst="rect">
            <a:avLst/>
          </a:prstGeom>
        </p:spPr>
      </p:pic>
      <p:pic>
        <p:nvPicPr>
          <p:cNvPr id="8" name="Picture 7">
            <a:extLst>
              <a:ext uri="{FF2B5EF4-FFF2-40B4-BE49-F238E27FC236}">
                <a16:creationId xmlns:a16="http://schemas.microsoft.com/office/drawing/2014/main" id="{552E4FA8-CD64-1B93-BE05-34B1B6EDB1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2748" y="3341450"/>
            <a:ext cx="6096000" cy="3203043"/>
          </a:xfrm>
          <a:prstGeom prst="rect">
            <a:avLst/>
          </a:prstGeom>
        </p:spPr>
      </p:pic>
    </p:spTree>
    <p:extLst>
      <p:ext uri="{BB962C8B-B14F-4D97-AF65-F5344CB8AC3E}">
        <p14:creationId xmlns:p14="http://schemas.microsoft.com/office/powerpoint/2010/main" val="1785618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98CA4B7-C335-4EBC-9C90-26349313DC98}"/>
              </a:ext>
            </a:extLst>
          </p:cNvPr>
          <p:cNvSpPr txBox="1"/>
          <p:nvPr/>
        </p:nvSpPr>
        <p:spPr>
          <a:xfrm>
            <a:off x="516466" y="4682066"/>
            <a:ext cx="10947400" cy="1815882"/>
          </a:xfrm>
          <a:prstGeom prst="rect">
            <a:avLst/>
          </a:prstGeom>
          <a:noFill/>
        </p:spPr>
        <p:txBody>
          <a:bodyPr wrap="square" rtlCol="0">
            <a:spAutoFit/>
          </a:bodyPr>
          <a:lstStyle/>
          <a:p>
            <a:r>
              <a:rPr lang="en-US" sz="2800" b="1" dirty="0">
                <a:latin typeface="Book Antiqua" panose="02040602050305030304" pitchFamily="18" charset="0"/>
              </a:rPr>
              <a:t>1 Kings 17:1</a:t>
            </a:r>
            <a:r>
              <a:rPr lang="en-US" sz="2800" dirty="0">
                <a:latin typeface="Book Antiqua" panose="02040602050305030304" pitchFamily="18" charset="0"/>
              </a:rPr>
              <a:t> And Elijah the Tishbite, who was of the inhabitants of Gilead, said unto Ahab, As the LORD God of Israel </a:t>
            </a:r>
            <a:r>
              <a:rPr lang="en-US" sz="2800" dirty="0" err="1">
                <a:latin typeface="Book Antiqua" panose="02040602050305030304" pitchFamily="18" charset="0"/>
              </a:rPr>
              <a:t>liveth</a:t>
            </a:r>
            <a:r>
              <a:rPr lang="en-US" sz="2800" dirty="0">
                <a:latin typeface="Book Antiqua" panose="02040602050305030304" pitchFamily="18" charset="0"/>
              </a:rPr>
              <a:t>, before whom I stand, there shall not be dew nor rain these years, but according to my word.</a:t>
            </a:r>
          </a:p>
        </p:txBody>
      </p:sp>
      <p:pic>
        <p:nvPicPr>
          <p:cNvPr id="6" name="Picture 5">
            <a:extLst>
              <a:ext uri="{FF2B5EF4-FFF2-40B4-BE49-F238E27FC236}">
                <a16:creationId xmlns:a16="http://schemas.microsoft.com/office/drawing/2014/main" id="{8BD48851-81EF-1B4C-20FE-493DFE70F8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5685" y="114084"/>
            <a:ext cx="8611081" cy="4521937"/>
          </a:xfrm>
          <a:prstGeom prst="rect">
            <a:avLst/>
          </a:prstGeom>
        </p:spPr>
      </p:pic>
    </p:spTree>
    <p:extLst>
      <p:ext uri="{BB962C8B-B14F-4D97-AF65-F5344CB8AC3E}">
        <p14:creationId xmlns:p14="http://schemas.microsoft.com/office/powerpoint/2010/main" val="2553949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B16E52E-ACF4-BF99-87D6-AB2347054BD3}"/>
              </a:ext>
            </a:extLst>
          </p:cNvPr>
          <p:cNvSpPr txBox="1"/>
          <p:nvPr/>
        </p:nvSpPr>
        <p:spPr>
          <a:xfrm>
            <a:off x="381000" y="524933"/>
            <a:ext cx="2929467" cy="6124754"/>
          </a:xfrm>
          <a:prstGeom prst="rect">
            <a:avLst/>
          </a:prstGeom>
          <a:noFill/>
        </p:spPr>
        <p:txBody>
          <a:bodyPr wrap="square" rtlCol="0">
            <a:spAutoFit/>
          </a:bodyPr>
          <a:lstStyle/>
          <a:p>
            <a:r>
              <a:rPr lang="en-US" sz="2800" b="1" dirty="0">
                <a:latin typeface="Book Antiqua" panose="02040602050305030304" pitchFamily="18" charset="0"/>
              </a:rPr>
              <a:t>1 Kings 17:2</a:t>
            </a:r>
            <a:r>
              <a:rPr lang="en-US" sz="2800" dirty="0">
                <a:latin typeface="Book Antiqua" panose="02040602050305030304" pitchFamily="18" charset="0"/>
              </a:rPr>
              <a:t> And the word of the LORD came unto him, saying,</a:t>
            </a:r>
            <a:br>
              <a:rPr lang="en-US" sz="2800" dirty="0">
                <a:latin typeface="Book Antiqua" panose="02040602050305030304" pitchFamily="18" charset="0"/>
              </a:rPr>
            </a:br>
            <a:br>
              <a:rPr lang="en-US" sz="2800" dirty="0">
                <a:latin typeface="Book Antiqua" panose="02040602050305030304" pitchFamily="18" charset="0"/>
              </a:rPr>
            </a:br>
            <a:r>
              <a:rPr lang="en-US" sz="2800" b="1" dirty="0">
                <a:latin typeface="Book Antiqua" panose="02040602050305030304" pitchFamily="18" charset="0"/>
              </a:rPr>
              <a:t>17:3</a:t>
            </a:r>
            <a:r>
              <a:rPr lang="en-US" sz="2800" dirty="0">
                <a:latin typeface="Book Antiqua" panose="02040602050305030304" pitchFamily="18" charset="0"/>
              </a:rPr>
              <a:t> Get thee hence, and turn thee eastward, and hide thyself by the brook Cherith, that is before Jordan.</a:t>
            </a:r>
            <a:br>
              <a:rPr lang="en-US" sz="2800" dirty="0">
                <a:latin typeface="Book Antiqua" panose="02040602050305030304" pitchFamily="18" charset="0"/>
              </a:rPr>
            </a:br>
            <a:br>
              <a:rPr lang="en-US" sz="2800" dirty="0">
                <a:latin typeface="Book Antiqua" panose="02040602050305030304" pitchFamily="18" charset="0"/>
              </a:rPr>
            </a:br>
            <a:endParaRPr lang="en-US" sz="2800" dirty="0">
              <a:latin typeface="Book Antiqua" panose="02040602050305030304" pitchFamily="18" charset="0"/>
            </a:endParaRPr>
          </a:p>
        </p:txBody>
      </p:sp>
      <p:sp>
        <p:nvSpPr>
          <p:cNvPr id="3" name="TextBox 2">
            <a:extLst>
              <a:ext uri="{FF2B5EF4-FFF2-40B4-BE49-F238E27FC236}">
                <a16:creationId xmlns:a16="http://schemas.microsoft.com/office/drawing/2014/main" id="{C6072EAA-DE37-35E1-8312-5D87FDF59CC3}"/>
              </a:ext>
            </a:extLst>
          </p:cNvPr>
          <p:cNvSpPr txBox="1"/>
          <p:nvPr/>
        </p:nvSpPr>
        <p:spPr>
          <a:xfrm>
            <a:off x="3792706" y="5264692"/>
            <a:ext cx="6859081" cy="1384995"/>
          </a:xfrm>
          <a:prstGeom prst="rect">
            <a:avLst/>
          </a:prstGeom>
          <a:noFill/>
        </p:spPr>
        <p:txBody>
          <a:bodyPr wrap="square" rtlCol="0">
            <a:spAutoFit/>
          </a:bodyPr>
          <a:lstStyle/>
          <a:p>
            <a:r>
              <a:rPr lang="en-US" sz="2800" b="1" dirty="0">
                <a:latin typeface="Book Antiqua" panose="02040602050305030304" pitchFamily="18" charset="0"/>
              </a:rPr>
              <a:t>1 Kings 17:4</a:t>
            </a:r>
            <a:r>
              <a:rPr lang="en-US" sz="2800" dirty="0">
                <a:latin typeface="Book Antiqua" panose="02040602050305030304" pitchFamily="18" charset="0"/>
              </a:rPr>
              <a:t> And it shall be, that thou shalt drink of the brook; and I have commanded the ravens to feed thee there.</a:t>
            </a:r>
          </a:p>
        </p:txBody>
      </p:sp>
      <p:pic>
        <p:nvPicPr>
          <p:cNvPr id="5" name="Picture 4">
            <a:extLst>
              <a:ext uri="{FF2B5EF4-FFF2-40B4-BE49-F238E27FC236}">
                <a16:creationId xmlns:a16="http://schemas.microsoft.com/office/drawing/2014/main" id="{7B89412B-92E1-305E-DF99-E72215E47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10467" y="369650"/>
            <a:ext cx="8789726" cy="4618417"/>
          </a:xfrm>
          <a:prstGeom prst="rect">
            <a:avLst/>
          </a:prstGeom>
        </p:spPr>
      </p:pic>
    </p:spTree>
    <p:extLst>
      <p:ext uri="{BB962C8B-B14F-4D97-AF65-F5344CB8AC3E}">
        <p14:creationId xmlns:p14="http://schemas.microsoft.com/office/powerpoint/2010/main" val="3102376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682453-08A5-7560-CB62-C43F29628A9B}"/>
              </a:ext>
            </a:extLst>
          </p:cNvPr>
          <p:cNvSpPr txBox="1"/>
          <p:nvPr/>
        </p:nvSpPr>
        <p:spPr>
          <a:xfrm>
            <a:off x="304800" y="491067"/>
            <a:ext cx="2286000" cy="5262979"/>
          </a:xfrm>
          <a:prstGeom prst="rect">
            <a:avLst/>
          </a:prstGeom>
          <a:noFill/>
        </p:spPr>
        <p:txBody>
          <a:bodyPr wrap="square" rtlCol="0">
            <a:spAutoFit/>
          </a:bodyPr>
          <a:lstStyle/>
          <a:p>
            <a:r>
              <a:rPr lang="en-US" sz="2800" b="1" dirty="0">
                <a:latin typeface="Book Antiqua" panose="02040602050305030304" pitchFamily="18" charset="0"/>
              </a:rPr>
              <a:t>1 Kings 17:7</a:t>
            </a:r>
            <a:r>
              <a:rPr lang="en-US" sz="2800" dirty="0">
                <a:latin typeface="Book Antiqua" panose="02040602050305030304" pitchFamily="18" charset="0"/>
              </a:rPr>
              <a:t> And it came to pass after a while, that the brook dried up, because there had been no rain in the land.</a:t>
            </a:r>
            <a:br>
              <a:rPr lang="en-US" sz="2800" dirty="0">
                <a:latin typeface="Book Antiqua" panose="02040602050305030304" pitchFamily="18" charset="0"/>
              </a:rPr>
            </a:br>
            <a:br>
              <a:rPr lang="en-US" sz="2800" dirty="0">
                <a:latin typeface="Book Antiqua" panose="02040602050305030304" pitchFamily="18" charset="0"/>
              </a:rPr>
            </a:br>
            <a:endParaRPr lang="en-US" sz="2800" dirty="0">
              <a:latin typeface="Book Antiqua" panose="02040602050305030304" pitchFamily="18" charset="0"/>
            </a:endParaRPr>
          </a:p>
        </p:txBody>
      </p:sp>
      <p:sp>
        <p:nvSpPr>
          <p:cNvPr id="3" name="TextBox 2">
            <a:extLst>
              <a:ext uri="{FF2B5EF4-FFF2-40B4-BE49-F238E27FC236}">
                <a16:creationId xmlns:a16="http://schemas.microsoft.com/office/drawing/2014/main" id="{588263F4-6754-E378-C0E8-6BFAB33E8A62}"/>
              </a:ext>
            </a:extLst>
          </p:cNvPr>
          <p:cNvSpPr txBox="1"/>
          <p:nvPr/>
        </p:nvSpPr>
        <p:spPr>
          <a:xfrm>
            <a:off x="8991600" y="245533"/>
            <a:ext cx="3064933" cy="6555641"/>
          </a:xfrm>
          <a:prstGeom prst="rect">
            <a:avLst/>
          </a:prstGeom>
          <a:noFill/>
        </p:spPr>
        <p:txBody>
          <a:bodyPr wrap="square" rtlCol="0">
            <a:spAutoFit/>
          </a:bodyPr>
          <a:lstStyle/>
          <a:p>
            <a:r>
              <a:rPr lang="en-US" sz="2800" b="1" dirty="0">
                <a:latin typeface="Book Antiqua" panose="02040602050305030304" pitchFamily="18" charset="0"/>
              </a:rPr>
              <a:t>1 Kings 17:8</a:t>
            </a:r>
            <a:r>
              <a:rPr lang="en-US" sz="2800" dirty="0">
                <a:latin typeface="Book Antiqua" panose="02040602050305030304" pitchFamily="18" charset="0"/>
              </a:rPr>
              <a:t> And the word of the LORD came unto him, saying,</a:t>
            </a:r>
            <a:br>
              <a:rPr lang="en-US" sz="2800" dirty="0">
                <a:latin typeface="Book Antiqua" panose="02040602050305030304" pitchFamily="18" charset="0"/>
              </a:rPr>
            </a:br>
            <a:br>
              <a:rPr lang="en-US" sz="2800" dirty="0">
                <a:latin typeface="Book Antiqua" panose="02040602050305030304" pitchFamily="18" charset="0"/>
              </a:rPr>
            </a:br>
            <a:r>
              <a:rPr lang="en-US" sz="2800" b="1" dirty="0">
                <a:latin typeface="Book Antiqua" panose="02040602050305030304" pitchFamily="18" charset="0"/>
              </a:rPr>
              <a:t>17:9</a:t>
            </a:r>
            <a:r>
              <a:rPr lang="en-US" sz="2800" dirty="0">
                <a:latin typeface="Book Antiqua" panose="02040602050305030304" pitchFamily="18" charset="0"/>
              </a:rPr>
              <a:t> Arise, get thee to Zarephath, which </a:t>
            </a:r>
            <a:r>
              <a:rPr lang="en-US" sz="2800" dirty="0" err="1">
                <a:latin typeface="Book Antiqua" panose="02040602050305030304" pitchFamily="18" charset="0"/>
              </a:rPr>
              <a:t>belongeth</a:t>
            </a:r>
            <a:r>
              <a:rPr lang="en-US" sz="2800" dirty="0">
                <a:latin typeface="Book Antiqua" panose="02040602050305030304" pitchFamily="18" charset="0"/>
              </a:rPr>
              <a:t> to Zidon, and dwell there: behold, I have commanded a widow woman there to sustain thee.</a:t>
            </a:r>
            <a:endParaRPr lang="en-US" sz="2800" dirty="0"/>
          </a:p>
        </p:txBody>
      </p:sp>
      <p:pic>
        <p:nvPicPr>
          <p:cNvPr id="5" name="Picture 4">
            <a:extLst>
              <a:ext uri="{FF2B5EF4-FFF2-40B4-BE49-F238E27FC236}">
                <a16:creationId xmlns:a16="http://schemas.microsoft.com/office/drawing/2014/main" id="{4B64D264-BD80-EBFC-B146-94ED208350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0415" y="151179"/>
            <a:ext cx="3436791" cy="6555641"/>
          </a:xfrm>
          <a:prstGeom prst="rect">
            <a:avLst/>
          </a:prstGeom>
        </p:spPr>
      </p:pic>
    </p:spTree>
    <p:extLst>
      <p:ext uri="{BB962C8B-B14F-4D97-AF65-F5344CB8AC3E}">
        <p14:creationId xmlns:p14="http://schemas.microsoft.com/office/powerpoint/2010/main" val="743976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E6E1E8-0BD9-694F-0B30-C00009B6011C}"/>
              </a:ext>
            </a:extLst>
          </p:cNvPr>
          <p:cNvSpPr txBox="1"/>
          <p:nvPr/>
        </p:nvSpPr>
        <p:spPr>
          <a:xfrm>
            <a:off x="507999" y="77661"/>
            <a:ext cx="11015134" cy="1815882"/>
          </a:xfrm>
          <a:prstGeom prst="rect">
            <a:avLst/>
          </a:prstGeom>
          <a:noFill/>
        </p:spPr>
        <p:txBody>
          <a:bodyPr wrap="square" rtlCol="0">
            <a:spAutoFit/>
          </a:bodyPr>
          <a:lstStyle/>
          <a:p>
            <a:r>
              <a:rPr lang="en-US" sz="2800" b="1" dirty="0">
                <a:latin typeface="Book Antiqua" panose="02040602050305030304" pitchFamily="18" charset="0"/>
              </a:rPr>
              <a:t>1 Kings 17:10</a:t>
            </a:r>
            <a:r>
              <a:rPr lang="en-US" sz="2800" dirty="0">
                <a:latin typeface="Book Antiqua" panose="02040602050305030304" pitchFamily="18" charset="0"/>
              </a:rPr>
              <a:t> So he arose and went to Zarephath. And when he came to the gate of the city, behold, the widow woman was there gathering of sticks: and he called to her, and said, Fetch me, I pray thee, a little water in a vessel, that I may drink.</a:t>
            </a:r>
          </a:p>
        </p:txBody>
      </p:sp>
      <p:sp>
        <p:nvSpPr>
          <p:cNvPr id="3" name="TextBox 2">
            <a:extLst>
              <a:ext uri="{FF2B5EF4-FFF2-40B4-BE49-F238E27FC236}">
                <a16:creationId xmlns:a16="http://schemas.microsoft.com/office/drawing/2014/main" id="{207FD644-5DD6-4573-FA07-11C8546D3BC7}"/>
              </a:ext>
            </a:extLst>
          </p:cNvPr>
          <p:cNvSpPr txBox="1"/>
          <p:nvPr/>
        </p:nvSpPr>
        <p:spPr>
          <a:xfrm>
            <a:off x="245533" y="2091267"/>
            <a:ext cx="2616201" cy="4832092"/>
          </a:xfrm>
          <a:prstGeom prst="rect">
            <a:avLst/>
          </a:prstGeom>
          <a:noFill/>
        </p:spPr>
        <p:txBody>
          <a:bodyPr wrap="square" rtlCol="0">
            <a:spAutoFit/>
          </a:bodyPr>
          <a:lstStyle/>
          <a:p>
            <a:r>
              <a:rPr lang="en-US" sz="2800" b="1" dirty="0">
                <a:latin typeface="Book Antiqua" panose="02040602050305030304" pitchFamily="18" charset="0"/>
              </a:rPr>
              <a:t>1 Kings 17:11</a:t>
            </a:r>
            <a:r>
              <a:rPr lang="en-US" sz="2800" dirty="0">
                <a:latin typeface="Book Antiqua" panose="02040602050305030304" pitchFamily="18" charset="0"/>
              </a:rPr>
              <a:t> And as she was going to fetch it, he called to her, and said, Bring me, I pray thee, a morsel of bread in thine hand.</a:t>
            </a:r>
            <a:br>
              <a:rPr lang="en-US" sz="2800" dirty="0">
                <a:latin typeface="Book Antiqua" panose="02040602050305030304" pitchFamily="18" charset="0"/>
              </a:rPr>
            </a:br>
            <a:endParaRPr lang="en-US" sz="2800" dirty="0">
              <a:latin typeface="Book Antiqua" panose="02040602050305030304" pitchFamily="18" charset="0"/>
            </a:endParaRPr>
          </a:p>
        </p:txBody>
      </p:sp>
      <p:sp>
        <p:nvSpPr>
          <p:cNvPr id="4" name="TextBox 3">
            <a:extLst>
              <a:ext uri="{FF2B5EF4-FFF2-40B4-BE49-F238E27FC236}">
                <a16:creationId xmlns:a16="http://schemas.microsoft.com/office/drawing/2014/main" id="{0FA1188D-F9FA-DF8D-25E7-E4118C17D6D6}"/>
              </a:ext>
            </a:extLst>
          </p:cNvPr>
          <p:cNvSpPr txBox="1"/>
          <p:nvPr/>
        </p:nvSpPr>
        <p:spPr>
          <a:xfrm>
            <a:off x="7603068" y="1828800"/>
            <a:ext cx="4080933" cy="4832092"/>
          </a:xfrm>
          <a:prstGeom prst="rect">
            <a:avLst/>
          </a:prstGeom>
          <a:noFill/>
        </p:spPr>
        <p:txBody>
          <a:bodyPr wrap="square" rtlCol="0">
            <a:spAutoFit/>
          </a:bodyPr>
          <a:lstStyle/>
          <a:p>
            <a:r>
              <a:rPr lang="en-US" sz="2800" b="1" dirty="0">
                <a:latin typeface="Book Antiqua" panose="02040602050305030304" pitchFamily="18" charset="0"/>
              </a:rPr>
              <a:t>1 Kings 17:12</a:t>
            </a:r>
            <a:r>
              <a:rPr lang="en-US" sz="2800" dirty="0">
                <a:latin typeface="Book Antiqua" panose="02040602050305030304" pitchFamily="18" charset="0"/>
              </a:rPr>
              <a:t> And she said, As the LORD thy God </a:t>
            </a:r>
            <a:r>
              <a:rPr lang="en-US" sz="2800" dirty="0" err="1">
                <a:latin typeface="Book Antiqua" panose="02040602050305030304" pitchFamily="18" charset="0"/>
              </a:rPr>
              <a:t>liveth</a:t>
            </a:r>
            <a:r>
              <a:rPr lang="en-US" sz="2800" dirty="0">
                <a:latin typeface="Book Antiqua" panose="02040602050305030304" pitchFamily="18" charset="0"/>
              </a:rPr>
              <a:t>, I have not a cake, but an handful of meal in a barrel, and a little oil in a cruse: and, behold, I am gathering two sticks, that I may go in and dress it for me and my son, that we may eat it, and die.</a:t>
            </a:r>
          </a:p>
        </p:txBody>
      </p:sp>
      <p:pic>
        <p:nvPicPr>
          <p:cNvPr id="6" name="Picture 5">
            <a:extLst>
              <a:ext uri="{FF2B5EF4-FFF2-40B4-BE49-F238E27FC236}">
                <a16:creationId xmlns:a16="http://schemas.microsoft.com/office/drawing/2014/main" id="{EC51DCCA-B0AE-A39E-8E08-52EAA38274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5064" y="1893543"/>
            <a:ext cx="2537476" cy="4832092"/>
          </a:xfrm>
          <a:prstGeom prst="rect">
            <a:avLst/>
          </a:prstGeom>
        </p:spPr>
      </p:pic>
    </p:spTree>
    <p:extLst>
      <p:ext uri="{BB962C8B-B14F-4D97-AF65-F5344CB8AC3E}">
        <p14:creationId xmlns:p14="http://schemas.microsoft.com/office/powerpoint/2010/main" val="3120393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DDBEC56-D94D-D2B7-0B82-62F73C46678C}"/>
              </a:ext>
            </a:extLst>
          </p:cNvPr>
          <p:cNvSpPr txBox="1"/>
          <p:nvPr/>
        </p:nvSpPr>
        <p:spPr>
          <a:xfrm>
            <a:off x="554477" y="466928"/>
            <a:ext cx="10311319" cy="2246769"/>
          </a:xfrm>
          <a:prstGeom prst="rect">
            <a:avLst/>
          </a:prstGeom>
          <a:noFill/>
        </p:spPr>
        <p:txBody>
          <a:bodyPr wrap="square" rtlCol="0">
            <a:spAutoFit/>
          </a:bodyPr>
          <a:lstStyle/>
          <a:p>
            <a:r>
              <a:rPr lang="en-US" sz="2800" b="1" dirty="0">
                <a:latin typeface="Book Antiqua" panose="02040602050305030304" pitchFamily="18" charset="0"/>
              </a:rPr>
              <a:t>1 Kings 17:13</a:t>
            </a:r>
            <a:r>
              <a:rPr lang="en-US" sz="2800" dirty="0">
                <a:latin typeface="Book Antiqua" panose="02040602050305030304" pitchFamily="18" charset="0"/>
              </a:rPr>
              <a:t> And Elijah said unto her, Fear not; go and do as thou hast said: but make me thereof a little cake first, and bring it unto me, and after make for thee and for thy son.</a:t>
            </a:r>
            <a:br>
              <a:rPr lang="en-US" sz="2800" dirty="0">
                <a:latin typeface="Book Antiqua" panose="02040602050305030304" pitchFamily="18" charset="0"/>
              </a:rPr>
            </a:br>
            <a:br>
              <a:rPr lang="en-US" sz="2800" dirty="0">
                <a:latin typeface="Book Antiqua" panose="02040602050305030304" pitchFamily="18" charset="0"/>
              </a:rPr>
            </a:br>
            <a:endParaRPr lang="en-US" sz="2800" dirty="0">
              <a:latin typeface="Book Antiqua" panose="02040602050305030304" pitchFamily="18" charset="0"/>
            </a:endParaRPr>
          </a:p>
        </p:txBody>
      </p:sp>
      <p:sp>
        <p:nvSpPr>
          <p:cNvPr id="6" name="TextBox 5">
            <a:extLst>
              <a:ext uri="{FF2B5EF4-FFF2-40B4-BE49-F238E27FC236}">
                <a16:creationId xmlns:a16="http://schemas.microsoft.com/office/drawing/2014/main" id="{8398ADB3-60C9-E172-D35C-D96753EE5BAD}"/>
              </a:ext>
            </a:extLst>
          </p:cNvPr>
          <p:cNvSpPr txBox="1"/>
          <p:nvPr/>
        </p:nvSpPr>
        <p:spPr>
          <a:xfrm>
            <a:off x="8365788" y="2060350"/>
            <a:ext cx="3424136" cy="4401205"/>
          </a:xfrm>
          <a:prstGeom prst="rect">
            <a:avLst/>
          </a:prstGeom>
          <a:noFill/>
        </p:spPr>
        <p:txBody>
          <a:bodyPr wrap="square" rtlCol="0">
            <a:spAutoFit/>
          </a:bodyPr>
          <a:lstStyle/>
          <a:p>
            <a:r>
              <a:rPr lang="en-US" sz="2800" b="1" dirty="0">
                <a:latin typeface="Book Antiqua" panose="02040602050305030304" pitchFamily="18" charset="0"/>
              </a:rPr>
              <a:t>1 Kings 17:14</a:t>
            </a:r>
            <a:r>
              <a:rPr lang="en-US" sz="2800" dirty="0">
                <a:latin typeface="Book Antiqua" panose="02040602050305030304" pitchFamily="18" charset="0"/>
              </a:rPr>
              <a:t> For thus saith the LORD God of Israel, The barrel of meal shall not waste, neither shall the cruse of oil fail, until the day that the LORD </a:t>
            </a:r>
            <a:r>
              <a:rPr lang="en-US" sz="2800" dirty="0" err="1">
                <a:latin typeface="Book Antiqua" panose="02040602050305030304" pitchFamily="18" charset="0"/>
              </a:rPr>
              <a:t>sendeth</a:t>
            </a:r>
            <a:r>
              <a:rPr lang="en-US" sz="2800" dirty="0">
                <a:latin typeface="Book Antiqua" panose="02040602050305030304" pitchFamily="18" charset="0"/>
              </a:rPr>
              <a:t> rain upon the earth.</a:t>
            </a:r>
          </a:p>
        </p:txBody>
      </p:sp>
      <p:pic>
        <p:nvPicPr>
          <p:cNvPr id="3" name="Picture 2">
            <a:extLst>
              <a:ext uri="{FF2B5EF4-FFF2-40B4-BE49-F238E27FC236}">
                <a16:creationId xmlns:a16="http://schemas.microsoft.com/office/drawing/2014/main" id="{D3EA708D-CE4F-06FA-88A7-35C00A0544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268" y="2358296"/>
            <a:ext cx="7675140" cy="4032776"/>
          </a:xfrm>
          <a:prstGeom prst="rect">
            <a:avLst/>
          </a:prstGeom>
        </p:spPr>
      </p:pic>
    </p:spTree>
    <p:extLst>
      <p:ext uri="{BB962C8B-B14F-4D97-AF65-F5344CB8AC3E}">
        <p14:creationId xmlns:p14="http://schemas.microsoft.com/office/powerpoint/2010/main" val="2051940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8216526-5C0A-1558-6703-AA053C01FBF2}"/>
              </a:ext>
            </a:extLst>
          </p:cNvPr>
          <p:cNvSpPr txBox="1"/>
          <p:nvPr/>
        </p:nvSpPr>
        <p:spPr>
          <a:xfrm>
            <a:off x="515566" y="603115"/>
            <a:ext cx="10826885" cy="1815882"/>
          </a:xfrm>
          <a:prstGeom prst="rect">
            <a:avLst/>
          </a:prstGeom>
          <a:noFill/>
        </p:spPr>
        <p:txBody>
          <a:bodyPr wrap="square" rtlCol="0">
            <a:spAutoFit/>
          </a:bodyPr>
          <a:lstStyle/>
          <a:p>
            <a:r>
              <a:rPr lang="en-US" sz="2800" b="1" dirty="0">
                <a:latin typeface="Book Antiqua" panose="02040602050305030304" pitchFamily="18" charset="0"/>
              </a:rPr>
              <a:t>1 Kings 17:15</a:t>
            </a:r>
            <a:r>
              <a:rPr lang="en-US" sz="2800" dirty="0">
                <a:latin typeface="Book Antiqua" panose="02040602050305030304" pitchFamily="18" charset="0"/>
              </a:rPr>
              <a:t> And she went and did according to the saying of Elijah: and she, and he, and her house, did eat many days.</a:t>
            </a:r>
            <a:br>
              <a:rPr lang="en-US" sz="2800" dirty="0">
                <a:latin typeface="Book Antiqua" panose="02040602050305030304" pitchFamily="18" charset="0"/>
              </a:rPr>
            </a:br>
            <a:br>
              <a:rPr lang="en-US" sz="2800" dirty="0">
                <a:latin typeface="Book Antiqua" panose="02040602050305030304" pitchFamily="18" charset="0"/>
              </a:rPr>
            </a:br>
            <a:endParaRPr lang="en-US" sz="2800" dirty="0">
              <a:latin typeface="Book Antiqua" panose="02040602050305030304" pitchFamily="18" charset="0"/>
            </a:endParaRPr>
          </a:p>
        </p:txBody>
      </p:sp>
      <p:sp>
        <p:nvSpPr>
          <p:cNvPr id="3" name="TextBox 2">
            <a:extLst>
              <a:ext uri="{FF2B5EF4-FFF2-40B4-BE49-F238E27FC236}">
                <a16:creationId xmlns:a16="http://schemas.microsoft.com/office/drawing/2014/main" id="{524FEA3F-0C0C-9BCF-2CE5-F801209AADB5}"/>
              </a:ext>
            </a:extLst>
          </p:cNvPr>
          <p:cNvSpPr txBox="1"/>
          <p:nvPr/>
        </p:nvSpPr>
        <p:spPr>
          <a:xfrm>
            <a:off x="395591" y="5282120"/>
            <a:ext cx="11400817" cy="1384995"/>
          </a:xfrm>
          <a:prstGeom prst="rect">
            <a:avLst/>
          </a:prstGeom>
          <a:noFill/>
        </p:spPr>
        <p:txBody>
          <a:bodyPr wrap="square" rtlCol="0">
            <a:spAutoFit/>
          </a:bodyPr>
          <a:lstStyle/>
          <a:p>
            <a:r>
              <a:rPr lang="en-US" sz="2800" b="1" dirty="0">
                <a:latin typeface="Book Antiqua" panose="02040602050305030304" pitchFamily="18" charset="0"/>
              </a:rPr>
              <a:t>1 Kings 17:16</a:t>
            </a:r>
            <a:r>
              <a:rPr lang="en-US" sz="2800" dirty="0">
                <a:latin typeface="Book Antiqua" panose="02040602050305030304" pitchFamily="18" charset="0"/>
              </a:rPr>
              <a:t> And the barrel of meal wasted not, neither did the cruse of oil fail, according to the word of the LORD, which he </a:t>
            </a:r>
            <a:r>
              <a:rPr lang="en-US" sz="2800" dirty="0" err="1">
                <a:latin typeface="Book Antiqua" panose="02040602050305030304" pitchFamily="18" charset="0"/>
              </a:rPr>
              <a:t>spake</a:t>
            </a:r>
            <a:r>
              <a:rPr lang="en-US" sz="2800" dirty="0">
                <a:latin typeface="Book Antiqua" panose="02040602050305030304" pitchFamily="18" charset="0"/>
              </a:rPr>
              <a:t> by Elijah.</a:t>
            </a:r>
            <a:endParaRPr lang="en-US" sz="2800" dirty="0"/>
          </a:p>
        </p:txBody>
      </p:sp>
      <p:pic>
        <p:nvPicPr>
          <p:cNvPr id="5" name="Picture 4">
            <a:extLst>
              <a:ext uri="{FF2B5EF4-FFF2-40B4-BE49-F238E27FC236}">
                <a16:creationId xmlns:a16="http://schemas.microsoft.com/office/drawing/2014/main" id="{7A12C761-FB3B-4DA7-36FB-DDF941EBFF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5666" y="1668541"/>
            <a:ext cx="6704850" cy="3520918"/>
          </a:xfrm>
          <a:prstGeom prst="rect">
            <a:avLst/>
          </a:prstGeom>
        </p:spPr>
      </p:pic>
    </p:spTree>
    <p:extLst>
      <p:ext uri="{BB962C8B-B14F-4D97-AF65-F5344CB8AC3E}">
        <p14:creationId xmlns:p14="http://schemas.microsoft.com/office/powerpoint/2010/main" val="269304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671D86-7C5E-BF2E-AFEA-932DF316CE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332" y="329113"/>
            <a:ext cx="11192933" cy="5877745"/>
          </a:xfrm>
          <a:prstGeom prst="rect">
            <a:avLst/>
          </a:prstGeom>
        </p:spPr>
      </p:pic>
    </p:spTree>
    <p:extLst>
      <p:ext uri="{BB962C8B-B14F-4D97-AF65-F5344CB8AC3E}">
        <p14:creationId xmlns:p14="http://schemas.microsoft.com/office/powerpoint/2010/main" val="386601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6E0F5F-6C1D-30CC-8D53-F3F8F42E1ECC}"/>
              </a:ext>
            </a:extLst>
          </p:cNvPr>
          <p:cNvSpPr txBox="1"/>
          <p:nvPr/>
        </p:nvSpPr>
        <p:spPr>
          <a:xfrm>
            <a:off x="359924" y="233464"/>
            <a:ext cx="7791855" cy="6401753"/>
          </a:xfrm>
          <a:prstGeom prst="rect">
            <a:avLst/>
          </a:prstGeom>
          <a:noFill/>
        </p:spPr>
        <p:txBody>
          <a:bodyPr wrap="square" rtlCol="0">
            <a:spAutoFit/>
          </a:bodyPr>
          <a:lstStyle/>
          <a:p>
            <a:r>
              <a:rPr lang="en-US" sz="2800" b="1" dirty="0">
                <a:latin typeface="Segoe UI Black" panose="020B0A02040204020203" pitchFamily="34" charset="0"/>
                <a:ea typeface="Segoe UI Black" panose="020B0A02040204020203" pitchFamily="34" charset="0"/>
              </a:rPr>
              <a:t>Part 1: The Widow</a:t>
            </a:r>
          </a:p>
          <a:p>
            <a:pPr marL="285750" lvl="0" indent="-285750">
              <a:buFont typeface="Arial" panose="020B0604020202020204" pitchFamily="34" charset="0"/>
              <a:buChar char="•"/>
            </a:pPr>
            <a:r>
              <a:rPr lang="en-US" sz="2800" dirty="0">
                <a:solidFill>
                  <a:schemeClr val="bg1">
                    <a:lumMod val="75000"/>
                  </a:schemeClr>
                </a:solidFill>
              </a:rPr>
              <a:t>Let no man take your crown.</a:t>
            </a:r>
          </a:p>
          <a:p>
            <a:pPr marL="285750" lvl="0" indent="-285750">
              <a:buFont typeface="Arial" panose="020B0604020202020204" pitchFamily="34" charset="0"/>
              <a:buChar char="•"/>
            </a:pPr>
            <a:r>
              <a:rPr lang="en-US" sz="2800" dirty="0">
                <a:solidFill>
                  <a:schemeClr val="bg1">
                    <a:lumMod val="75000"/>
                  </a:schemeClr>
                </a:solidFill>
              </a:rPr>
              <a:t>Sometimes, God requires faith before deliverance.</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2: The Meal and the Oil</a:t>
            </a:r>
          </a:p>
          <a:p>
            <a:pPr marL="285750" lvl="0" indent="-285750">
              <a:buFont typeface="Arial" panose="020B0604020202020204" pitchFamily="34" charset="0"/>
              <a:buChar char="•"/>
            </a:pPr>
            <a:r>
              <a:rPr lang="en-US" sz="2800" dirty="0">
                <a:solidFill>
                  <a:schemeClr val="bg1">
                    <a:lumMod val="75000"/>
                  </a:schemeClr>
                </a:solidFill>
              </a:rPr>
              <a:t>It requires faith to understand that God has provided what we need to make our calling and election sure. </a:t>
            </a:r>
          </a:p>
          <a:p>
            <a:pPr marL="285750" lvl="0" indent="-285750">
              <a:buFont typeface="Arial" panose="020B0604020202020204" pitchFamily="34" charset="0"/>
              <a:buChar char="•"/>
            </a:pPr>
            <a:r>
              <a:rPr lang="en-US" sz="2800" dirty="0">
                <a:solidFill>
                  <a:schemeClr val="bg1">
                    <a:lumMod val="75000"/>
                  </a:schemeClr>
                </a:solidFill>
              </a:rPr>
              <a:t>We need to combine our spiritual ingredients to produce something acceptable to our calling.</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3: Elijah</a:t>
            </a:r>
          </a:p>
          <a:p>
            <a:pPr marL="285750" lvl="0" indent="-285750">
              <a:buFont typeface="Arial" panose="020B0604020202020204" pitchFamily="34" charset="0"/>
              <a:buChar char="•"/>
            </a:pPr>
            <a:r>
              <a:rPr lang="en-US" sz="2800" dirty="0">
                <a:solidFill>
                  <a:schemeClr val="bg1">
                    <a:lumMod val="75000"/>
                  </a:schemeClr>
                </a:solidFill>
              </a:rPr>
              <a:t>God will deliver us, but we need to recognize and accept His deliverance when it comes. </a:t>
            </a:r>
          </a:p>
          <a:p>
            <a:pPr marL="285750" lvl="0" indent="-285750">
              <a:buFont typeface="Arial" panose="020B0604020202020204" pitchFamily="34" charset="0"/>
              <a:buChar char="•"/>
            </a:pPr>
            <a:r>
              <a:rPr lang="en-US" sz="2800" dirty="0">
                <a:solidFill>
                  <a:schemeClr val="bg1">
                    <a:lumMod val="75000"/>
                  </a:schemeClr>
                </a:solidFill>
              </a:rPr>
              <a:t>God will deliver us, but deliverance isn’t always a passive experience.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50745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4D11D-3206-2B0D-22BD-33BC5EE98C21}"/>
              </a:ext>
            </a:extLst>
          </p:cNvPr>
          <p:cNvSpPr>
            <a:spLocks noGrp="1"/>
          </p:cNvSpPr>
          <p:nvPr>
            <p:ph type="title"/>
          </p:nvPr>
        </p:nvSpPr>
        <p:spPr>
          <a:xfrm>
            <a:off x="838200" y="135468"/>
            <a:ext cx="10515600" cy="1325563"/>
          </a:xfrm>
        </p:spPr>
        <p:txBody>
          <a:bodyPr/>
          <a:lstStyle/>
          <a:p>
            <a:r>
              <a:rPr lang="en-US" dirty="0"/>
              <a:t>The Widow of Zarephath (1 Kings 17)</a:t>
            </a:r>
          </a:p>
        </p:txBody>
      </p:sp>
      <p:pic>
        <p:nvPicPr>
          <p:cNvPr id="4" name="Picture 3">
            <a:extLst>
              <a:ext uri="{FF2B5EF4-FFF2-40B4-BE49-F238E27FC236}">
                <a16:creationId xmlns:a16="http://schemas.microsoft.com/office/drawing/2014/main" id="{FF5DB40A-099C-925A-B23F-5C110F10C9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2470" y="1236132"/>
            <a:ext cx="3252930" cy="5427133"/>
          </a:xfrm>
          <a:prstGeom prst="rect">
            <a:avLst/>
          </a:prstGeom>
        </p:spPr>
      </p:pic>
      <p:sp>
        <p:nvSpPr>
          <p:cNvPr id="5" name="TextBox 4">
            <a:extLst>
              <a:ext uri="{FF2B5EF4-FFF2-40B4-BE49-F238E27FC236}">
                <a16:creationId xmlns:a16="http://schemas.microsoft.com/office/drawing/2014/main" id="{95F33E68-015D-6855-6804-9E451511C217}"/>
              </a:ext>
            </a:extLst>
          </p:cNvPr>
          <p:cNvSpPr txBox="1"/>
          <p:nvPr/>
        </p:nvSpPr>
        <p:spPr>
          <a:xfrm>
            <a:off x="465667" y="1320800"/>
            <a:ext cx="6773333" cy="2215991"/>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Book Antiqua" panose="02040602050305030304" pitchFamily="18" charset="0"/>
              </a:rPr>
              <a:t>Verse 9: Arise, get thee to Zarephath… I have commanded </a:t>
            </a:r>
            <a:r>
              <a:rPr lang="en-US" sz="2400" b="1" i="1" dirty="0">
                <a:latin typeface="Book Antiqua" panose="02040602050305030304" pitchFamily="18" charset="0"/>
              </a:rPr>
              <a:t>a widow woman</a:t>
            </a:r>
            <a:r>
              <a:rPr lang="en-US" sz="2400" dirty="0">
                <a:latin typeface="Book Antiqua" panose="02040602050305030304" pitchFamily="18" charset="0"/>
              </a:rPr>
              <a:t> there to sustain thee.</a:t>
            </a:r>
          </a:p>
          <a:p>
            <a:pPr marL="285750" indent="-285750">
              <a:buFont typeface="Arial" panose="020B0604020202020204" pitchFamily="34" charset="0"/>
              <a:buChar char="•"/>
            </a:pPr>
            <a:r>
              <a:rPr lang="en-US" sz="2400" dirty="0">
                <a:latin typeface="Book Antiqua" panose="02040602050305030304" pitchFamily="18" charset="0"/>
              </a:rPr>
              <a:t>Verse 10: … </a:t>
            </a:r>
            <a:r>
              <a:rPr lang="en-US" sz="2400" b="1" i="1" dirty="0">
                <a:latin typeface="Book Antiqua" panose="02040602050305030304" pitchFamily="18" charset="0"/>
              </a:rPr>
              <a:t>the widow woman </a:t>
            </a:r>
            <a:r>
              <a:rPr lang="en-US" sz="2400" dirty="0">
                <a:latin typeface="Book Antiqua" panose="02040602050305030304" pitchFamily="18" charset="0"/>
              </a:rPr>
              <a:t>was there gathering of sticks…</a:t>
            </a:r>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70572A33-1A10-C05B-7FFE-F02ED3FDBBAA}"/>
              </a:ext>
            </a:extLst>
          </p:cNvPr>
          <p:cNvSpPr txBox="1"/>
          <p:nvPr/>
        </p:nvSpPr>
        <p:spPr>
          <a:xfrm>
            <a:off x="465664" y="3612267"/>
            <a:ext cx="6773333" cy="1107996"/>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Book Antiqua" panose="02040602050305030304" pitchFamily="18" charset="0"/>
              </a:rPr>
              <a:t>Verse 17: … the son of the woman, </a:t>
            </a:r>
            <a:r>
              <a:rPr lang="en-US" sz="2400" b="1" i="1" dirty="0">
                <a:latin typeface="Book Antiqua" panose="02040602050305030304" pitchFamily="18" charset="0"/>
              </a:rPr>
              <a:t>the mistress of the house</a:t>
            </a:r>
            <a:r>
              <a:rPr lang="en-US" sz="2400" dirty="0">
                <a:latin typeface="Book Antiqua" panose="02040602050305030304" pitchFamily="18" charset="0"/>
              </a:rPr>
              <a:t>, fell sick</a:t>
            </a:r>
          </a:p>
          <a:p>
            <a:pPr marL="285750" indent="-285750">
              <a:buFont typeface="Arial" panose="020B0604020202020204" pitchFamily="34" charset="0"/>
              <a:buChar char="•"/>
            </a:pPr>
            <a:endParaRPr lang="en-US" dirty="0"/>
          </a:p>
        </p:txBody>
      </p:sp>
      <p:sp>
        <p:nvSpPr>
          <p:cNvPr id="10" name="TextBox 9">
            <a:extLst>
              <a:ext uri="{FF2B5EF4-FFF2-40B4-BE49-F238E27FC236}">
                <a16:creationId xmlns:a16="http://schemas.microsoft.com/office/drawing/2014/main" id="{1919BA03-B42F-D118-76D3-6482308FAB5D}"/>
              </a:ext>
            </a:extLst>
          </p:cNvPr>
          <p:cNvSpPr txBox="1"/>
          <p:nvPr/>
        </p:nvSpPr>
        <p:spPr>
          <a:xfrm>
            <a:off x="465664" y="4722123"/>
            <a:ext cx="6773333" cy="1107996"/>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Book Antiqua" panose="02040602050305030304" pitchFamily="18" charset="0"/>
              </a:rPr>
              <a:t>Verse 23: And Elijah took the child… and delivered him unto </a:t>
            </a:r>
            <a:r>
              <a:rPr lang="en-US" sz="2400" b="1" i="1" dirty="0">
                <a:latin typeface="Book Antiqua" panose="02040602050305030304" pitchFamily="18" charset="0"/>
              </a:rPr>
              <a:t>his mother</a:t>
            </a:r>
            <a:r>
              <a:rPr lang="en-US" sz="2400" dirty="0">
                <a:latin typeface="Book Antiqua" panose="02040602050305030304" pitchFamily="18" charset="0"/>
              </a:rPr>
              <a:t>…</a:t>
            </a:r>
          </a:p>
          <a:p>
            <a:pPr marL="285750" indent="-285750">
              <a:buFont typeface="Arial" panose="020B0604020202020204" pitchFamily="34" charset="0"/>
              <a:buChar char="•"/>
            </a:pPr>
            <a:endParaRPr lang="en-US" dirty="0"/>
          </a:p>
        </p:txBody>
      </p:sp>
      <p:sp>
        <p:nvSpPr>
          <p:cNvPr id="12" name="TextBox 11">
            <a:extLst>
              <a:ext uri="{FF2B5EF4-FFF2-40B4-BE49-F238E27FC236}">
                <a16:creationId xmlns:a16="http://schemas.microsoft.com/office/drawing/2014/main" id="{0C6A8D4C-2651-EF0A-9928-E3B3EBF801FC}"/>
              </a:ext>
            </a:extLst>
          </p:cNvPr>
          <p:cNvSpPr txBox="1"/>
          <p:nvPr/>
        </p:nvSpPr>
        <p:spPr>
          <a:xfrm>
            <a:off x="465665" y="5833839"/>
            <a:ext cx="6773333" cy="738664"/>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Book Antiqua" panose="02040602050305030304" pitchFamily="18" charset="0"/>
              </a:rPr>
              <a:t>Verse 24: And </a:t>
            </a:r>
            <a:r>
              <a:rPr lang="en-US" sz="2400" b="1" i="1" dirty="0">
                <a:latin typeface="Book Antiqua" panose="02040602050305030304" pitchFamily="18" charset="0"/>
              </a:rPr>
              <a:t>the woman </a:t>
            </a:r>
            <a:r>
              <a:rPr lang="en-US" sz="2400" dirty="0">
                <a:latin typeface="Book Antiqua" panose="02040602050305030304" pitchFamily="18" charset="0"/>
              </a:rPr>
              <a:t>said to Elijah…</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02619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0"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8E1DD-443C-9E27-E9DB-B3DAB2B1E29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E1F2EEC-048F-BAB5-D674-637E6BDC664C}"/>
              </a:ext>
            </a:extLst>
          </p:cNvPr>
          <p:cNvSpPr txBox="1"/>
          <p:nvPr/>
        </p:nvSpPr>
        <p:spPr>
          <a:xfrm>
            <a:off x="359924" y="233464"/>
            <a:ext cx="7791855" cy="6401753"/>
          </a:xfrm>
          <a:prstGeom prst="rect">
            <a:avLst/>
          </a:prstGeom>
          <a:noFill/>
        </p:spPr>
        <p:txBody>
          <a:bodyPr wrap="square" rtlCol="0">
            <a:spAutoFit/>
          </a:bodyPr>
          <a:lstStyle/>
          <a:p>
            <a:r>
              <a:rPr lang="en-US" sz="2800" b="1" dirty="0">
                <a:latin typeface="Segoe UI Black" panose="020B0A02040204020203" pitchFamily="34" charset="0"/>
                <a:ea typeface="Segoe UI Black" panose="020B0A02040204020203" pitchFamily="34" charset="0"/>
              </a:rPr>
              <a:t>Part 1: The Widow</a:t>
            </a:r>
          </a:p>
          <a:p>
            <a:pPr marL="285750" lvl="0" indent="-285750">
              <a:buFont typeface="Arial" panose="020B0604020202020204" pitchFamily="34" charset="0"/>
              <a:buChar char="•"/>
            </a:pPr>
            <a:r>
              <a:rPr lang="en-US" sz="2800" dirty="0"/>
              <a:t>Let no man take your crown.</a:t>
            </a:r>
          </a:p>
          <a:p>
            <a:pPr marL="285750" lvl="0" indent="-285750">
              <a:buFont typeface="Arial" panose="020B0604020202020204" pitchFamily="34" charset="0"/>
              <a:buChar char="•"/>
            </a:pPr>
            <a:r>
              <a:rPr lang="en-US" sz="2800" dirty="0">
                <a:solidFill>
                  <a:schemeClr val="bg1">
                    <a:lumMod val="75000"/>
                  </a:schemeClr>
                </a:solidFill>
              </a:rPr>
              <a:t>Sometimes, God requires faith before deliverance.</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2: The Meal and the Oil</a:t>
            </a:r>
          </a:p>
          <a:p>
            <a:pPr marL="285750" lvl="0" indent="-285750">
              <a:buFont typeface="Arial" panose="020B0604020202020204" pitchFamily="34" charset="0"/>
              <a:buChar char="•"/>
            </a:pPr>
            <a:r>
              <a:rPr lang="en-US" sz="2800" dirty="0">
                <a:solidFill>
                  <a:schemeClr val="bg1">
                    <a:lumMod val="75000"/>
                  </a:schemeClr>
                </a:solidFill>
              </a:rPr>
              <a:t>It requires faith to understand that God has provided what we need to make our calling and election sure. </a:t>
            </a:r>
          </a:p>
          <a:p>
            <a:pPr marL="285750" lvl="0" indent="-285750">
              <a:buFont typeface="Arial" panose="020B0604020202020204" pitchFamily="34" charset="0"/>
              <a:buChar char="•"/>
            </a:pPr>
            <a:r>
              <a:rPr lang="en-US" sz="2800" dirty="0">
                <a:solidFill>
                  <a:schemeClr val="bg1">
                    <a:lumMod val="75000"/>
                  </a:schemeClr>
                </a:solidFill>
              </a:rPr>
              <a:t>We need to combine our spiritual ingredients to produce something acceptable to our calling.</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3: Elijah</a:t>
            </a:r>
          </a:p>
          <a:p>
            <a:pPr marL="285750" lvl="0" indent="-285750">
              <a:buFont typeface="Arial" panose="020B0604020202020204" pitchFamily="34" charset="0"/>
              <a:buChar char="•"/>
            </a:pPr>
            <a:r>
              <a:rPr lang="en-US" sz="2800" dirty="0">
                <a:solidFill>
                  <a:schemeClr val="bg1">
                    <a:lumMod val="75000"/>
                  </a:schemeClr>
                </a:solidFill>
              </a:rPr>
              <a:t>God will deliver us, but we need to recognize and accept His deliverance when it comes. </a:t>
            </a:r>
          </a:p>
          <a:p>
            <a:pPr marL="285750" lvl="0" indent="-285750">
              <a:buFont typeface="Arial" panose="020B0604020202020204" pitchFamily="34" charset="0"/>
              <a:buChar char="•"/>
            </a:pPr>
            <a:r>
              <a:rPr lang="en-US" sz="2800" dirty="0">
                <a:solidFill>
                  <a:schemeClr val="bg1">
                    <a:lumMod val="75000"/>
                  </a:schemeClr>
                </a:solidFill>
              </a:rPr>
              <a:t>God will deliver us, but deliverance isn’t always a passive experience.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462472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EA95F0A-6D60-D893-D640-47F3EF241B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55333" y="555923"/>
            <a:ext cx="6922045" cy="3523930"/>
          </a:xfrm>
          <a:prstGeom prst="rect">
            <a:avLst/>
          </a:prstGeom>
        </p:spPr>
      </p:pic>
      <p:sp>
        <p:nvSpPr>
          <p:cNvPr id="4" name="TextBox 3">
            <a:extLst>
              <a:ext uri="{FF2B5EF4-FFF2-40B4-BE49-F238E27FC236}">
                <a16:creationId xmlns:a16="http://schemas.microsoft.com/office/drawing/2014/main" id="{E96944E4-1783-D5F6-9365-50560122F9FD}"/>
              </a:ext>
            </a:extLst>
          </p:cNvPr>
          <p:cNvSpPr txBox="1"/>
          <p:nvPr/>
        </p:nvSpPr>
        <p:spPr>
          <a:xfrm>
            <a:off x="536642" y="4079853"/>
            <a:ext cx="11118715" cy="2677656"/>
          </a:xfrm>
          <a:prstGeom prst="rect">
            <a:avLst/>
          </a:prstGeom>
          <a:noFill/>
        </p:spPr>
        <p:txBody>
          <a:bodyPr wrap="square" rtlCol="0">
            <a:spAutoFit/>
          </a:bodyPr>
          <a:lstStyle/>
          <a:p>
            <a:r>
              <a:rPr lang="en-US" sz="2800" b="1" dirty="0">
                <a:latin typeface="Book Antiqua" panose="02040602050305030304" pitchFamily="18" charset="0"/>
              </a:rPr>
              <a:t>Luke 4:25</a:t>
            </a:r>
            <a:r>
              <a:rPr lang="en-US" sz="2800" dirty="0">
                <a:latin typeface="Book Antiqua" panose="02040602050305030304" pitchFamily="18" charset="0"/>
              </a:rPr>
              <a:t> But I tell you of a truth, many widows were in Israel in the days of Elias, when the heaven was shut up three years and six months, when great famine was throughout all the land;</a:t>
            </a:r>
            <a:br>
              <a:rPr lang="en-US" sz="2800" dirty="0">
                <a:latin typeface="Book Antiqua" panose="02040602050305030304" pitchFamily="18" charset="0"/>
              </a:rPr>
            </a:br>
            <a:br>
              <a:rPr lang="en-US" sz="2800" dirty="0">
                <a:latin typeface="Book Antiqua" panose="02040602050305030304" pitchFamily="18" charset="0"/>
              </a:rPr>
            </a:br>
            <a:r>
              <a:rPr lang="en-US" sz="2800" b="1" dirty="0">
                <a:latin typeface="Book Antiqua" panose="02040602050305030304" pitchFamily="18" charset="0"/>
              </a:rPr>
              <a:t>Luke</a:t>
            </a:r>
            <a:r>
              <a:rPr lang="en-US" sz="2800" dirty="0">
                <a:latin typeface="Book Antiqua" panose="02040602050305030304" pitchFamily="18" charset="0"/>
              </a:rPr>
              <a:t> </a:t>
            </a:r>
            <a:r>
              <a:rPr lang="en-US" sz="2800" b="1" dirty="0">
                <a:latin typeface="Book Antiqua" panose="02040602050305030304" pitchFamily="18" charset="0"/>
              </a:rPr>
              <a:t>4:26</a:t>
            </a:r>
            <a:r>
              <a:rPr lang="en-US" sz="2800" dirty="0">
                <a:latin typeface="Book Antiqua" panose="02040602050305030304" pitchFamily="18" charset="0"/>
              </a:rPr>
              <a:t> But unto none of them was Elias sent, save unto Sarepta, a city of Sidon, unto a woman that was a widow.</a:t>
            </a:r>
          </a:p>
        </p:txBody>
      </p:sp>
      <p:sp>
        <p:nvSpPr>
          <p:cNvPr id="5" name="Title 1">
            <a:extLst>
              <a:ext uri="{FF2B5EF4-FFF2-40B4-BE49-F238E27FC236}">
                <a16:creationId xmlns:a16="http://schemas.microsoft.com/office/drawing/2014/main" id="{8124CD20-D6A6-FEBE-4173-048146F1F148}"/>
              </a:ext>
            </a:extLst>
          </p:cNvPr>
          <p:cNvSpPr txBox="1">
            <a:spLocks/>
          </p:cNvSpPr>
          <p:nvPr/>
        </p:nvSpPr>
        <p:spPr>
          <a:xfrm>
            <a:off x="838200" y="125789"/>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t>Lesson 1: Let no man take your crown.</a:t>
            </a:r>
            <a:br>
              <a:rPr lang="en-US" sz="2800" b="1" dirty="0"/>
            </a:br>
            <a:endParaRPr lang="en-US" sz="2800" b="1" dirty="0"/>
          </a:p>
        </p:txBody>
      </p:sp>
    </p:spTree>
    <p:extLst>
      <p:ext uri="{BB962C8B-B14F-4D97-AF65-F5344CB8AC3E}">
        <p14:creationId xmlns:p14="http://schemas.microsoft.com/office/powerpoint/2010/main" val="4267955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C13A-51EF-0F26-B2B9-614A64495316}"/>
              </a:ext>
            </a:extLst>
          </p:cNvPr>
          <p:cNvSpPr>
            <a:spLocks noGrp="1"/>
          </p:cNvSpPr>
          <p:nvPr>
            <p:ph type="title"/>
          </p:nvPr>
        </p:nvSpPr>
        <p:spPr>
          <a:xfrm>
            <a:off x="838200" y="125789"/>
            <a:ext cx="10515600" cy="1325563"/>
          </a:xfrm>
        </p:spPr>
        <p:txBody>
          <a:bodyPr>
            <a:normAutofit/>
          </a:bodyPr>
          <a:lstStyle/>
          <a:p>
            <a:pPr algn="ctr"/>
            <a:r>
              <a:rPr lang="en-US" sz="2800" b="1" dirty="0"/>
              <a:t>Lesson 1: Let no man take your crown.</a:t>
            </a:r>
            <a:br>
              <a:rPr lang="en-US" sz="2800" b="1" dirty="0"/>
            </a:br>
            <a:endParaRPr lang="en-US" sz="2800" b="1" dirty="0"/>
          </a:p>
        </p:txBody>
      </p:sp>
      <p:pic>
        <p:nvPicPr>
          <p:cNvPr id="4" name="Picture 3">
            <a:extLst>
              <a:ext uri="{FF2B5EF4-FFF2-40B4-BE49-F238E27FC236}">
                <a16:creationId xmlns:a16="http://schemas.microsoft.com/office/drawing/2014/main" id="{5229092F-0CA7-580C-3927-8C79937469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3247" y="1451352"/>
            <a:ext cx="4210685" cy="5374239"/>
          </a:xfrm>
          <a:prstGeom prst="rect">
            <a:avLst/>
          </a:prstGeom>
        </p:spPr>
      </p:pic>
      <p:sp>
        <p:nvSpPr>
          <p:cNvPr id="5" name="TextBox 4">
            <a:extLst>
              <a:ext uri="{FF2B5EF4-FFF2-40B4-BE49-F238E27FC236}">
                <a16:creationId xmlns:a16="http://schemas.microsoft.com/office/drawing/2014/main" id="{77690CAB-E607-EAF5-0E76-5909C605A4D0}"/>
              </a:ext>
            </a:extLst>
          </p:cNvPr>
          <p:cNvSpPr txBox="1"/>
          <p:nvPr/>
        </p:nvSpPr>
        <p:spPr>
          <a:xfrm>
            <a:off x="7889132" y="933855"/>
            <a:ext cx="3832698" cy="369332"/>
          </a:xfrm>
          <a:prstGeom prst="rect">
            <a:avLst/>
          </a:prstGeom>
          <a:noFill/>
        </p:spPr>
        <p:txBody>
          <a:bodyPr wrap="square" rtlCol="0">
            <a:spAutoFit/>
          </a:bodyPr>
          <a:lstStyle/>
          <a:p>
            <a:pPr algn="ctr"/>
            <a:r>
              <a:rPr lang="en-US" dirty="0"/>
              <a:t>Volume 2 page 256</a:t>
            </a:r>
          </a:p>
        </p:txBody>
      </p:sp>
      <p:pic>
        <p:nvPicPr>
          <p:cNvPr id="7" name="Picture 6">
            <a:extLst>
              <a:ext uri="{FF2B5EF4-FFF2-40B4-BE49-F238E27FC236}">
                <a16:creationId xmlns:a16="http://schemas.microsoft.com/office/drawing/2014/main" id="{08B21A28-19BD-85C8-9620-7AA0E581DB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8068" y="1021404"/>
            <a:ext cx="2505587" cy="3898322"/>
          </a:xfrm>
          <a:prstGeom prst="rect">
            <a:avLst/>
          </a:prstGeom>
        </p:spPr>
      </p:pic>
      <p:pic>
        <p:nvPicPr>
          <p:cNvPr id="9" name="Picture 8">
            <a:extLst>
              <a:ext uri="{FF2B5EF4-FFF2-40B4-BE49-F238E27FC236}">
                <a16:creationId xmlns:a16="http://schemas.microsoft.com/office/drawing/2014/main" id="{E12B5647-8C48-84B9-2A3D-B1D14A7B5D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108" y="933855"/>
            <a:ext cx="3015900" cy="3114092"/>
          </a:xfrm>
          <a:prstGeom prst="rect">
            <a:avLst/>
          </a:prstGeom>
        </p:spPr>
      </p:pic>
      <p:pic>
        <p:nvPicPr>
          <p:cNvPr id="11" name="Picture 10">
            <a:extLst>
              <a:ext uri="{FF2B5EF4-FFF2-40B4-BE49-F238E27FC236}">
                <a16:creationId xmlns:a16="http://schemas.microsoft.com/office/drawing/2014/main" id="{4D41AEA5-F45F-82F0-7982-79024B700A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31886" y="4176486"/>
            <a:ext cx="3402345" cy="2649105"/>
          </a:xfrm>
          <a:prstGeom prst="rect">
            <a:avLst/>
          </a:prstGeom>
        </p:spPr>
      </p:pic>
    </p:spTree>
    <p:extLst>
      <p:ext uri="{BB962C8B-B14F-4D97-AF65-F5344CB8AC3E}">
        <p14:creationId xmlns:p14="http://schemas.microsoft.com/office/powerpoint/2010/main" val="249897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0FCC0-3D37-78EF-EBE5-130510CD18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52468-1C55-D811-6B7A-5D6A4F3281DD}"/>
              </a:ext>
            </a:extLst>
          </p:cNvPr>
          <p:cNvSpPr>
            <a:spLocks noGrp="1"/>
          </p:cNvSpPr>
          <p:nvPr>
            <p:ph type="title"/>
          </p:nvPr>
        </p:nvSpPr>
        <p:spPr>
          <a:xfrm>
            <a:off x="838200" y="125789"/>
            <a:ext cx="10515600" cy="1325563"/>
          </a:xfrm>
        </p:spPr>
        <p:txBody>
          <a:bodyPr>
            <a:normAutofit/>
          </a:bodyPr>
          <a:lstStyle/>
          <a:p>
            <a:pPr algn="ctr"/>
            <a:r>
              <a:rPr lang="en-US" sz="2800" b="1" dirty="0"/>
              <a:t>Lesson 1: Let no man take your crown.</a:t>
            </a:r>
            <a:br>
              <a:rPr lang="en-US" sz="2800" b="1" dirty="0"/>
            </a:br>
            <a:endParaRPr lang="en-US" sz="2800" b="1" dirty="0"/>
          </a:p>
        </p:txBody>
      </p:sp>
      <p:pic>
        <p:nvPicPr>
          <p:cNvPr id="6" name="Picture 5">
            <a:extLst>
              <a:ext uri="{FF2B5EF4-FFF2-40B4-BE49-F238E27FC236}">
                <a16:creationId xmlns:a16="http://schemas.microsoft.com/office/drawing/2014/main" id="{0FCC2EBC-C73F-8AD6-10D8-8DC93266C5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591" y="788570"/>
            <a:ext cx="5442876" cy="2859870"/>
          </a:xfrm>
          <a:prstGeom prst="rect">
            <a:avLst/>
          </a:prstGeom>
        </p:spPr>
      </p:pic>
      <p:pic>
        <p:nvPicPr>
          <p:cNvPr id="10" name="Picture 9">
            <a:extLst>
              <a:ext uri="{FF2B5EF4-FFF2-40B4-BE49-F238E27FC236}">
                <a16:creationId xmlns:a16="http://schemas.microsoft.com/office/drawing/2014/main" id="{E02B9E2D-AA3A-07A1-CE3B-B2A69F2AB2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0923" y="788570"/>
            <a:ext cx="5442877" cy="2859870"/>
          </a:xfrm>
          <a:prstGeom prst="rect">
            <a:avLst/>
          </a:prstGeom>
        </p:spPr>
      </p:pic>
      <p:pic>
        <p:nvPicPr>
          <p:cNvPr id="13" name="Picture 12">
            <a:extLst>
              <a:ext uri="{FF2B5EF4-FFF2-40B4-BE49-F238E27FC236}">
                <a16:creationId xmlns:a16="http://schemas.microsoft.com/office/drawing/2014/main" id="{7FF52039-FCB9-E0B5-A434-F5CE9E46EC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0923" y="3719692"/>
            <a:ext cx="5723787" cy="3012519"/>
          </a:xfrm>
          <a:prstGeom prst="rect">
            <a:avLst/>
          </a:prstGeom>
        </p:spPr>
      </p:pic>
      <p:sp>
        <p:nvSpPr>
          <p:cNvPr id="14" name="TextBox 13">
            <a:extLst>
              <a:ext uri="{FF2B5EF4-FFF2-40B4-BE49-F238E27FC236}">
                <a16:creationId xmlns:a16="http://schemas.microsoft.com/office/drawing/2014/main" id="{C092449C-72CF-3F3C-F90C-945613794694}"/>
              </a:ext>
            </a:extLst>
          </p:cNvPr>
          <p:cNvSpPr txBox="1"/>
          <p:nvPr/>
        </p:nvSpPr>
        <p:spPr>
          <a:xfrm>
            <a:off x="80356" y="3719692"/>
            <a:ext cx="5690111" cy="1384995"/>
          </a:xfrm>
          <a:prstGeom prst="rect">
            <a:avLst/>
          </a:prstGeom>
          <a:noFill/>
        </p:spPr>
        <p:txBody>
          <a:bodyPr wrap="square" rtlCol="0">
            <a:spAutoFit/>
          </a:bodyPr>
          <a:lstStyle/>
          <a:p>
            <a:r>
              <a:rPr lang="en-US" sz="2800" b="1" dirty="0">
                <a:latin typeface="Book Antiqua" panose="02040602050305030304" pitchFamily="18" charset="0"/>
              </a:rPr>
              <a:t>Matthew 22:9</a:t>
            </a:r>
            <a:r>
              <a:rPr lang="en-US" sz="2800" dirty="0">
                <a:latin typeface="Book Antiqua" panose="02040602050305030304" pitchFamily="18" charset="0"/>
              </a:rPr>
              <a:t> Go ye therefore into the highways, and as many as ye shall find, bid to the marriage.</a:t>
            </a:r>
          </a:p>
        </p:txBody>
      </p:sp>
      <p:sp>
        <p:nvSpPr>
          <p:cNvPr id="4" name="TextBox 3">
            <a:extLst>
              <a:ext uri="{FF2B5EF4-FFF2-40B4-BE49-F238E27FC236}">
                <a16:creationId xmlns:a16="http://schemas.microsoft.com/office/drawing/2014/main" id="{96D6A4EB-463E-8E67-2C6B-CBB01317FA1E}"/>
              </a:ext>
            </a:extLst>
          </p:cNvPr>
          <p:cNvSpPr txBox="1"/>
          <p:nvPr/>
        </p:nvSpPr>
        <p:spPr>
          <a:xfrm>
            <a:off x="80356" y="5225951"/>
            <a:ext cx="5549655" cy="1384995"/>
          </a:xfrm>
          <a:prstGeom prst="rect">
            <a:avLst/>
          </a:prstGeom>
          <a:noFill/>
        </p:spPr>
        <p:txBody>
          <a:bodyPr wrap="square" rtlCol="0">
            <a:spAutoFit/>
          </a:bodyPr>
          <a:lstStyle/>
          <a:p>
            <a:r>
              <a:rPr lang="en-US" sz="2800" b="1" dirty="0">
                <a:latin typeface="Book Antiqua" panose="02040602050305030304" pitchFamily="18" charset="0"/>
              </a:rPr>
              <a:t>Revelation 3:11</a:t>
            </a:r>
            <a:r>
              <a:rPr lang="en-US" sz="2800" dirty="0">
                <a:latin typeface="Book Antiqua" panose="02040602050305030304" pitchFamily="18" charset="0"/>
              </a:rPr>
              <a:t> Behold, I come quickly: hold that fast which thou hast, that no man take thy crown.</a:t>
            </a:r>
          </a:p>
        </p:txBody>
      </p:sp>
    </p:spTree>
    <p:extLst>
      <p:ext uri="{BB962C8B-B14F-4D97-AF65-F5344CB8AC3E}">
        <p14:creationId xmlns:p14="http://schemas.microsoft.com/office/powerpoint/2010/main" val="307071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258F0-9C51-3050-4200-02DC0603804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FB3299B-70C8-028A-AFDD-F9DC31CF8F77}"/>
              </a:ext>
            </a:extLst>
          </p:cNvPr>
          <p:cNvSpPr txBox="1"/>
          <p:nvPr/>
        </p:nvSpPr>
        <p:spPr>
          <a:xfrm>
            <a:off x="359924" y="233464"/>
            <a:ext cx="7791855" cy="6401753"/>
          </a:xfrm>
          <a:prstGeom prst="rect">
            <a:avLst/>
          </a:prstGeom>
          <a:noFill/>
        </p:spPr>
        <p:txBody>
          <a:bodyPr wrap="square" rtlCol="0">
            <a:spAutoFit/>
          </a:bodyPr>
          <a:lstStyle/>
          <a:p>
            <a:r>
              <a:rPr lang="en-US" sz="2800" b="1" dirty="0">
                <a:latin typeface="Segoe UI Black" panose="020B0A02040204020203" pitchFamily="34" charset="0"/>
                <a:ea typeface="Segoe UI Black" panose="020B0A02040204020203" pitchFamily="34" charset="0"/>
              </a:rPr>
              <a:t>Part 1: The Widow</a:t>
            </a:r>
          </a:p>
          <a:p>
            <a:pPr marL="285750" lvl="0" indent="-285750">
              <a:buFont typeface="Arial" panose="020B0604020202020204" pitchFamily="34" charset="0"/>
              <a:buChar char="•"/>
            </a:pPr>
            <a:r>
              <a:rPr lang="en-US" sz="2800" dirty="0">
                <a:solidFill>
                  <a:schemeClr val="bg1">
                    <a:lumMod val="75000"/>
                  </a:schemeClr>
                </a:solidFill>
              </a:rPr>
              <a:t>Let no man take your crown.</a:t>
            </a:r>
          </a:p>
          <a:p>
            <a:pPr marL="285750" lvl="0" indent="-285750">
              <a:buFont typeface="Arial" panose="020B0604020202020204" pitchFamily="34" charset="0"/>
              <a:buChar char="•"/>
            </a:pPr>
            <a:r>
              <a:rPr lang="en-US" sz="2800" dirty="0"/>
              <a:t>Sometimes, God requires faith before deliverance.</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2: The Meal and the Oil</a:t>
            </a:r>
          </a:p>
          <a:p>
            <a:pPr marL="285750" lvl="0" indent="-285750">
              <a:buFont typeface="Arial" panose="020B0604020202020204" pitchFamily="34" charset="0"/>
              <a:buChar char="•"/>
            </a:pPr>
            <a:r>
              <a:rPr lang="en-US" sz="2800" dirty="0">
                <a:solidFill>
                  <a:schemeClr val="bg1">
                    <a:lumMod val="75000"/>
                  </a:schemeClr>
                </a:solidFill>
              </a:rPr>
              <a:t>It requires faith to understand that God has provided what we need to make our calling and election sure. </a:t>
            </a:r>
          </a:p>
          <a:p>
            <a:pPr marL="285750" lvl="0" indent="-285750">
              <a:buFont typeface="Arial" panose="020B0604020202020204" pitchFamily="34" charset="0"/>
              <a:buChar char="•"/>
            </a:pPr>
            <a:r>
              <a:rPr lang="en-US" sz="2800" dirty="0">
                <a:solidFill>
                  <a:schemeClr val="bg1">
                    <a:lumMod val="75000"/>
                  </a:schemeClr>
                </a:solidFill>
              </a:rPr>
              <a:t>We need to combine our spiritual ingredients to produce something acceptable to our calling.</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3: Elijah</a:t>
            </a:r>
          </a:p>
          <a:p>
            <a:pPr marL="285750" lvl="0" indent="-285750">
              <a:buFont typeface="Arial" panose="020B0604020202020204" pitchFamily="34" charset="0"/>
              <a:buChar char="•"/>
            </a:pPr>
            <a:r>
              <a:rPr lang="en-US" sz="2800" dirty="0">
                <a:solidFill>
                  <a:schemeClr val="bg1">
                    <a:lumMod val="75000"/>
                  </a:schemeClr>
                </a:solidFill>
              </a:rPr>
              <a:t>God will deliver us, but we need to recognize and accept His deliverance when it comes. </a:t>
            </a:r>
          </a:p>
          <a:p>
            <a:pPr marL="285750" lvl="0" indent="-285750">
              <a:buFont typeface="Arial" panose="020B0604020202020204" pitchFamily="34" charset="0"/>
              <a:buChar char="•"/>
            </a:pPr>
            <a:r>
              <a:rPr lang="en-US" sz="2800" dirty="0">
                <a:solidFill>
                  <a:schemeClr val="bg1">
                    <a:lumMod val="75000"/>
                  </a:schemeClr>
                </a:solidFill>
              </a:rPr>
              <a:t>God will deliver us, but deliverance isn’t always a passive experience.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514643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4E4BB-7366-B4AE-9D8C-3EA10EA6EE21}"/>
              </a:ext>
            </a:extLst>
          </p:cNvPr>
          <p:cNvSpPr>
            <a:spLocks noGrp="1"/>
          </p:cNvSpPr>
          <p:nvPr>
            <p:ph type="title"/>
          </p:nvPr>
        </p:nvSpPr>
        <p:spPr>
          <a:xfrm>
            <a:off x="838200" y="0"/>
            <a:ext cx="10515600" cy="1325563"/>
          </a:xfrm>
        </p:spPr>
        <p:txBody>
          <a:bodyPr>
            <a:normAutofit/>
          </a:bodyPr>
          <a:lstStyle/>
          <a:p>
            <a:pPr algn="ctr"/>
            <a:r>
              <a:rPr lang="en-US" sz="2800" dirty="0"/>
              <a:t>Lesson 2: Sometimes, God requires faith before deliverance.</a:t>
            </a:r>
            <a:br>
              <a:rPr lang="en-US" sz="2800" b="1" dirty="0"/>
            </a:br>
            <a:endParaRPr lang="en-US" sz="2800" dirty="0"/>
          </a:p>
        </p:txBody>
      </p:sp>
      <p:pic>
        <p:nvPicPr>
          <p:cNvPr id="6" name="Picture 5">
            <a:extLst>
              <a:ext uri="{FF2B5EF4-FFF2-40B4-BE49-F238E27FC236}">
                <a16:creationId xmlns:a16="http://schemas.microsoft.com/office/drawing/2014/main" id="{0ED24869-F1AA-7126-5082-D6224E69D4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7040" y="775397"/>
            <a:ext cx="8617920" cy="4525528"/>
          </a:xfrm>
          <a:prstGeom prst="rect">
            <a:avLst/>
          </a:prstGeom>
        </p:spPr>
      </p:pic>
      <p:sp>
        <p:nvSpPr>
          <p:cNvPr id="7" name="TextBox 6">
            <a:extLst>
              <a:ext uri="{FF2B5EF4-FFF2-40B4-BE49-F238E27FC236}">
                <a16:creationId xmlns:a16="http://schemas.microsoft.com/office/drawing/2014/main" id="{E06E4F96-4CDE-F366-5980-D4AE02B8ABEC}"/>
              </a:ext>
            </a:extLst>
          </p:cNvPr>
          <p:cNvSpPr txBox="1"/>
          <p:nvPr/>
        </p:nvSpPr>
        <p:spPr>
          <a:xfrm>
            <a:off x="660400" y="5300925"/>
            <a:ext cx="10871200" cy="1569660"/>
          </a:xfrm>
          <a:prstGeom prst="rect">
            <a:avLst/>
          </a:prstGeom>
          <a:noFill/>
        </p:spPr>
        <p:txBody>
          <a:bodyPr wrap="square" rtlCol="0">
            <a:spAutoFit/>
          </a:bodyPr>
          <a:lstStyle/>
          <a:p>
            <a:r>
              <a:rPr lang="en-US" sz="2400" b="1" dirty="0">
                <a:latin typeface="Book Antiqua" panose="02040602050305030304" pitchFamily="18" charset="0"/>
              </a:rPr>
              <a:t>1 Kings 17:12</a:t>
            </a:r>
            <a:r>
              <a:rPr lang="en-US" sz="2400" dirty="0">
                <a:latin typeface="Book Antiqua" panose="02040602050305030304" pitchFamily="18" charset="0"/>
              </a:rPr>
              <a:t> And she said, As </a:t>
            </a:r>
            <a:r>
              <a:rPr lang="en-US" sz="2400" b="1" i="1" dirty="0">
                <a:latin typeface="Book Antiqua" panose="02040602050305030304" pitchFamily="18" charset="0"/>
              </a:rPr>
              <a:t>the LORD thy God </a:t>
            </a:r>
            <a:r>
              <a:rPr lang="en-US" sz="2400" b="1" i="1" dirty="0" err="1">
                <a:latin typeface="Book Antiqua" panose="02040602050305030304" pitchFamily="18" charset="0"/>
              </a:rPr>
              <a:t>liveth</a:t>
            </a:r>
            <a:r>
              <a:rPr lang="en-US" sz="2400" dirty="0">
                <a:latin typeface="Book Antiqua" panose="02040602050305030304" pitchFamily="18" charset="0"/>
              </a:rPr>
              <a:t>, I have not a cake, but an handful of meal in a barrel, and a little oil in a cruse: and, behold, I am gathering two sticks, that I may go in and dress it for me and my son, that we may eat it, and die.</a:t>
            </a:r>
          </a:p>
        </p:txBody>
      </p:sp>
    </p:spTree>
    <p:extLst>
      <p:ext uri="{BB962C8B-B14F-4D97-AF65-F5344CB8AC3E}">
        <p14:creationId xmlns:p14="http://schemas.microsoft.com/office/powerpoint/2010/main" val="2116678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3377A-4C95-EC77-9B4C-0264D4116D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BDC3FE-D702-2C4F-7B3B-DA99D22C3E0B}"/>
              </a:ext>
            </a:extLst>
          </p:cNvPr>
          <p:cNvSpPr>
            <a:spLocks noGrp="1"/>
          </p:cNvSpPr>
          <p:nvPr>
            <p:ph type="title"/>
          </p:nvPr>
        </p:nvSpPr>
        <p:spPr>
          <a:xfrm>
            <a:off x="838200" y="0"/>
            <a:ext cx="10515600" cy="1325563"/>
          </a:xfrm>
        </p:spPr>
        <p:txBody>
          <a:bodyPr>
            <a:normAutofit/>
          </a:bodyPr>
          <a:lstStyle/>
          <a:p>
            <a:pPr algn="ctr"/>
            <a:r>
              <a:rPr lang="en-US" sz="2800" dirty="0"/>
              <a:t>Lesson 2: Sometimes, God requires faith before deliverance.</a:t>
            </a:r>
            <a:br>
              <a:rPr lang="en-US" sz="2800" b="1" dirty="0"/>
            </a:br>
            <a:endParaRPr lang="en-US" sz="2800" dirty="0"/>
          </a:p>
        </p:txBody>
      </p:sp>
      <p:pic>
        <p:nvPicPr>
          <p:cNvPr id="4" name="Picture 3">
            <a:extLst>
              <a:ext uri="{FF2B5EF4-FFF2-40B4-BE49-F238E27FC236}">
                <a16:creationId xmlns:a16="http://schemas.microsoft.com/office/drawing/2014/main" id="{0D155C5F-1283-B80F-0DE8-B2DDFEC93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131" y="928993"/>
            <a:ext cx="10515601" cy="5525250"/>
          </a:xfrm>
          <a:prstGeom prst="rect">
            <a:avLst/>
          </a:prstGeom>
        </p:spPr>
      </p:pic>
    </p:spTree>
    <p:extLst>
      <p:ext uri="{BB962C8B-B14F-4D97-AF65-F5344CB8AC3E}">
        <p14:creationId xmlns:p14="http://schemas.microsoft.com/office/powerpoint/2010/main" val="240889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E3B9-7EAF-49EE-2978-61097915FECF}"/>
              </a:ext>
            </a:extLst>
          </p:cNvPr>
          <p:cNvSpPr>
            <a:spLocks noGrp="1"/>
          </p:cNvSpPr>
          <p:nvPr>
            <p:ph type="title"/>
          </p:nvPr>
        </p:nvSpPr>
        <p:spPr>
          <a:xfrm>
            <a:off x="838200" y="-142875"/>
            <a:ext cx="10515600" cy="1325563"/>
          </a:xfrm>
        </p:spPr>
        <p:txBody>
          <a:bodyPr>
            <a:normAutofit/>
          </a:bodyPr>
          <a:lstStyle/>
          <a:p>
            <a:r>
              <a:rPr lang="en-US" sz="2800" dirty="0"/>
              <a:t>Lesson 2: Sometimes, God requires faith before deliverance.</a:t>
            </a:r>
            <a:br>
              <a:rPr lang="en-US" sz="2800" dirty="0"/>
            </a:br>
            <a:endParaRPr lang="en-US" sz="2800" dirty="0"/>
          </a:p>
        </p:txBody>
      </p:sp>
      <p:sp>
        <p:nvSpPr>
          <p:cNvPr id="3" name="TextBox 2">
            <a:extLst>
              <a:ext uri="{FF2B5EF4-FFF2-40B4-BE49-F238E27FC236}">
                <a16:creationId xmlns:a16="http://schemas.microsoft.com/office/drawing/2014/main" id="{541F2B6F-6C2C-1B51-481C-C4A12E1BE97B}"/>
              </a:ext>
            </a:extLst>
          </p:cNvPr>
          <p:cNvSpPr txBox="1"/>
          <p:nvPr/>
        </p:nvSpPr>
        <p:spPr>
          <a:xfrm>
            <a:off x="152400" y="778932"/>
            <a:ext cx="1634067" cy="5632311"/>
          </a:xfrm>
          <a:prstGeom prst="rect">
            <a:avLst/>
          </a:prstGeom>
          <a:noFill/>
        </p:spPr>
        <p:txBody>
          <a:bodyPr wrap="square" rtlCol="0">
            <a:spAutoFit/>
          </a:bodyPr>
          <a:lstStyle/>
          <a:p>
            <a:r>
              <a:rPr lang="en-US" sz="2000" b="1" dirty="0">
                <a:latin typeface="Book Antiqua" panose="02040602050305030304" pitchFamily="18" charset="0"/>
              </a:rPr>
              <a:t>Matthew 26:39</a:t>
            </a:r>
            <a:r>
              <a:rPr lang="en-US" sz="2000" dirty="0">
                <a:latin typeface="Book Antiqua" panose="02040602050305030304" pitchFamily="18" charset="0"/>
              </a:rPr>
              <a:t> And he went a little farther, and fell on his face, and prayed, saying, O my Father, if it be possible, let this cup pass from me: nevertheless not as I will, but as thou wilt.</a:t>
            </a:r>
          </a:p>
        </p:txBody>
      </p:sp>
      <p:sp>
        <p:nvSpPr>
          <p:cNvPr id="4" name="TextBox 3">
            <a:extLst>
              <a:ext uri="{FF2B5EF4-FFF2-40B4-BE49-F238E27FC236}">
                <a16:creationId xmlns:a16="http://schemas.microsoft.com/office/drawing/2014/main" id="{FC99D226-F56C-682F-631E-BCC829090F37}"/>
              </a:ext>
            </a:extLst>
          </p:cNvPr>
          <p:cNvSpPr txBox="1"/>
          <p:nvPr/>
        </p:nvSpPr>
        <p:spPr>
          <a:xfrm>
            <a:off x="10059931" y="1775355"/>
            <a:ext cx="1752600" cy="4708981"/>
          </a:xfrm>
          <a:prstGeom prst="rect">
            <a:avLst/>
          </a:prstGeom>
          <a:noFill/>
        </p:spPr>
        <p:txBody>
          <a:bodyPr wrap="square" rtlCol="0">
            <a:spAutoFit/>
          </a:bodyPr>
          <a:lstStyle/>
          <a:p>
            <a:r>
              <a:rPr lang="en-US" sz="2000" b="1" dirty="0">
                <a:latin typeface="Book Antiqua" panose="02040602050305030304" pitchFamily="18" charset="0"/>
              </a:rPr>
              <a:t>Romans 8:34</a:t>
            </a:r>
            <a:r>
              <a:rPr lang="en-US" sz="2000" dirty="0">
                <a:latin typeface="Book Antiqua" panose="02040602050305030304" pitchFamily="18" charset="0"/>
              </a:rPr>
              <a:t> Who is he that </a:t>
            </a:r>
            <a:r>
              <a:rPr lang="en-US" sz="2000" dirty="0" err="1">
                <a:latin typeface="Book Antiqua" panose="02040602050305030304" pitchFamily="18" charset="0"/>
              </a:rPr>
              <a:t>condemneth</a:t>
            </a:r>
            <a:r>
              <a:rPr lang="en-US" sz="2000" dirty="0">
                <a:latin typeface="Book Antiqua" panose="02040602050305030304" pitchFamily="18" charset="0"/>
              </a:rPr>
              <a:t>? It is Christ that died, yea rather, that is risen again, who is even at the right hand of God, who also maketh intercession for us.</a:t>
            </a:r>
          </a:p>
        </p:txBody>
      </p:sp>
      <p:pic>
        <p:nvPicPr>
          <p:cNvPr id="6" name="Picture 5">
            <a:extLst>
              <a:ext uri="{FF2B5EF4-FFF2-40B4-BE49-F238E27FC236}">
                <a16:creationId xmlns:a16="http://schemas.microsoft.com/office/drawing/2014/main" id="{987C21FA-0981-C131-4DEF-E5F1A688F7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8067" y="778932"/>
            <a:ext cx="3177791" cy="4284133"/>
          </a:xfrm>
          <a:prstGeom prst="rect">
            <a:avLst/>
          </a:prstGeom>
        </p:spPr>
      </p:pic>
      <p:pic>
        <p:nvPicPr>
          <p:cNvPr id="8" name="Picture 7">
            <a:extLst>
              <a:ext uri="{FF2B5EF4-FFF2-40B4-BE49-F238E27FC236}">
                <a16:creationId xmlns:a16="http://schemas.microsoft.com/office/drawing/2014/main" id="{866E59FB-4F70-EE13-9D23-97B86947FC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2679" y="1886551"/>
            <a:ext cx="3376731" cy="4708981"/>
          </a:xfrm>
          <a:prstGeom prst="rect">
            <a:avLst/>
          </a:prstGeom>
        </p:spPr>
      </p:pic>
    </p:spTree>
    <p:extLst>
      <p:ext uri="{BB962C8B-B14F-4D97-AF65-F5344CB8AC3E}">
        <p14:creationId xmlns:p14="http://schemas.microsoft.com/office/powerpoint/2010/main" val="36635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7B4325C-0FEA-3938-0E4D-F3F3C4A380F3}"/>
              </a:ext>
            </a:extLst>
          </p:cNvPr>
          <p:cNvSpPr>
            <a:spLocks noGrp="1"/>
          </p:cNvSpPr>
          <p:nvPr>
            <p:ph type="title"/>
          </p:nvPr>
        </p:nvSpPr>
        <p:spPr>
          <a:xfrm>
            <a:off x="685800" y="-101600"/>
            <a:ext cx="10515600" cy="1325563"/>
          </a:xfrm>
        </p:spPr>
        <p:txBody>
          <a:bodyPr>
            <a:normAutofit/>
          </a:bodyPr>
          <a:lstStyle/>
          <a:p>
            <a:pPr algn="ctr"/>
            <a:r>
              <a:rPr lang="en-US" sz="2800" dirty="0"/>
              <a:t>Lesson 2: Sometimes, God requires faith before deliverance.</a:t>
            </a:r>
            <a:br>
              <a:rPr lang="en-US" sz="2800" b="1" dirty="0"/>
            </a:br>
            <a:endParaRPr lang="en-US" sz="2800" dirty="0"/>
          </a:p>
        </p:txBody>
      </p:sp>
      <p:pic>
        <p:nvPicPr>
          <p:cNvPr id="4" name="Picture 3">
            <a:extLst>
              <a:ext uri="{FF2B5EF4-FFF2-40B4-BE49-F238E27FC236}">
                <a16:creationId xmlns:a16="http://schemas.microsoft.com/office/drawing/2014/main" id="{35982727-E61E-A359-757D-6C6D57EC86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494" y="695603"/>
            <a:ext cx="1796504" cy="2269958"/>
          </a:xfrm>
          <a:prstGeom prst="rect">
            <a:avLst/>
          </a:prstGeom>
        </p:spPr>
      </p:pic>
      <p:sp>
        <p:nvSpPr>
          <p:cNvPr id="5" name="TextBox 4">
            <a:extLst>
              <a:ext uri="{FF2B5EF4-FFF2-40B4-BE49-F238E27FC236}">
                <a16:creationId xmlns:a16="http://schemas.microsoft.com/office/drawing/2014/main" id="{07C5C8FE-52A8-B9B1-8446-8E810BF5EAC4}"/>
              </a:ext>
            </a:extLst>
          </p:cNvPr>
          <p:cNvSpPr txBox="1"/>
          <p:nvPr/>
        </p:nvSpPr>
        <p:spPr>
          <a:xfrm>
            <a:off x="2150533" y="812800"/>
            <a:ext cx="9550400" cy="5970865"/>
          </a:xfrm>
          <a:prstGeom prst="rect">
            <a:avLst/>
          </a:prstGeom>
          <a:noFill/>
        </p:spPr>
        <p:txBody>
          <a:bodyPr wrap="square" rtlCol="0">
            <a:spAutoFit/>
          </a:bodyPr>
          <a:lstStyle/>
          <a:p>
            <a:r>
              <a:rPr lang="en-US" sz="2800" i="1" dirty="0"/>
              <a:t>If the woman had the faith necessary to obey, then she would be esteemed worthy of the Lord's assistance through the Prophet; if she did not exercise the faith, another widow might have been found who would. Thus it is with us, – at various steps in the journey of life the Lord brings us to the place where he tests our faith. If we exercise the faith we will get the blessing; if we do not, we will lose it. "Without faith it is impossible to please God." Nevertheless the woman was not asked to exercise this faith without being first given a definite promise from the Lord; and so with us – we are not to be blindly credulous respecting the words and promises of men, and to consider this to be faith in the Lord; but when we recognize the word of the Lord, we are to trust it implicitly, and to act accordingly. – R2326</a:t>
            </a:r>
            <a:endParaRPr lang="en-US" sz="2800" dirty="0"/>
          </a:p>
          <a:p>
            <a:endParaRPr lang="en-US" dirty="0"/>
          </a:p>
        </p:txBody>
      </p:sp>
    </p:spTree>
    <p:extLst>
      <p:ext uri="{BB962C8B-B14F-4D97-AF65-F5344CB8AC3E}">
        <p14:creationId xmlns:p14="http://schemas.microsoft.com/office/powerpoint/2010/main" val="3278123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2A4A2-E261-53B1-F14D-7F595BB6E0D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DFAB63D-8961-F8AD-256A-C2916BEA0946}"/>
              </a:ext>
            </a:extLst>
          </p:cNvPr>
          <p:cNvSpPr txBox="1"/>
          <p:nvPr/>
        </p:nvSpPr>
        <p:spPr>
          <a:xfrm>
            <a:off x="359924" y="233464"/>
            <a:ext cx="7791855" cy="6401753"/>
          </a:xfrm>
          <a:prstGeom prst="rect">
            <a:avLst/>
          </a:prstGeom>
          <a:noFill/>
        </p:spPr>
        <p:txBody>
          <a:bodyPr wrap="square" rtlCol="0">
            <a:spAutoFit/>
          </a:bodyPr>
          <a:lstStyle/>
          <a:p>
            <a:r>
              <a:rPr lang="en-US" sz="2800" b="1" dirty="0">
                <a:solidFill>
                  <a:schemeClr val="bg1">
                    <a:lumMod val="75000"/>
                  </a:schemeClr>
                </a:solidFill>
                <a:latin typeface="Segoe UI Black" panose="020B0A02040204020203" pitchFamily="34" charset="0"/>
                <a:ea typeface="Segoe UI Black" panose="020B0A02040204020203" pitchFamily="34" charset="0"/>
              </a:rPr>
              <a:t>Part 1: The Widow</a:t>
            </a:r>
          </a:p>
          <a:p>
            <a:pPr marL="285750" lvl="0" indent="-285750">
              <a:buFont typeface="Arial" panose="020B0604020202020204" pitchFamily="34" charset="0"/>
              <a:buChar char="•"/>
            </a:pPr>
            <a:r>
              <a:rPr lang="en-US" sz="2800" dirty="0">
                <a:solidFill>
                  <a:schemeClr val="bg1">
                    <a:lumMod val="75000"/>
                  </a:schemeClr>
                </a:solidFill>
              </a:rPr>
              <a:t>Let no man take your crown.</a:t>
            </a:r>
          </a:p>
          <a:p>
            <a:pPr marL="285750" lvl="0" indent="-285750">
              <a:buFont typeface="Arial" panose="020B0604020202020204" pitchFamily="34" charset="0"/>
              <a:buChar char="•"/>
            </a:pPr>
            <a:r>
              <a:rPr lang="en-US" sz="2800" dirty="0">
                <a:solidFill>
                  <a:schemeClr val="bg1">
                    <a:lumMod val="75000"/>
                  </a:schemeClr>
                </a:solidFill>
              </a:rPr>
              <a:t>Sometimes, God requires faith before deliverance.</a:t>
            </a:r>
          </a:p>
          <a:p>
            <a:pPr lvl="0"/>
            <a:r>
              <a:rPr lang="en-US" sz="2800" b="1" dirty="0">
                <a:latin typeface="Segoe UI Black" panose="020B0A02040204020203" pitchFamily="34" charset="0"/>
                <a:ea typeface="Segoe UI Black" panose="020B0A02040204020203" pitchFamily="34" charset="0"/>
              </a:rPr>
              <a:t>Part 2: The Meal and the Oil</a:t>
            </a:r>
          </a:p>
          <a:p>
            <a:pPr marL="285750" lvl="0" indent="-285750">
              <a:buFont typeface="Arial" panose="020B0604020202020204" pitchFamily="34" charset="0"/>
              <a:buChar char="•"/>
            </a:pPr>
            <a:r>
              <a:rPr lang="en-US" sz="2800" dirty="0">
                <a:solidFill>
                  <a:schemeClr val="bg1">
                    <a:lumMod val="75000"/>
                  </a:schemeClr>
                </a:solidFill>
              </a:rPr>
              <a:t>It requires faith to understand that God has provided what we need to make our calling and election sure. </a:t>
            </a:r>
          </a:p>
          <a:p>
            <a:pPr marL="285750" lvl="0" indent="-285750">
              <a:buFont typeface="Arial" panose="020B0604020202020204" pitchFamily="34" charset="0"/>
              <a:buChar char="•"/>
            </a:pPr>
            <a:r>
              <a:rPr lang="en-US" sz="2800" dirty="0">
                <a:solidFill>
                  <a:schemeClr val="bg1">
                    <a:lumMod val="75000"/>
                  </a:schemeClr>
                </a:solidFill>
              </a:rPr>
              <a:t>We need to combine our spiritual ingredients to produce something acceptable to our calling.</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3: Elijah</a:t>
            </a:r>
          </a:p>
          <a:p>
            <a:pPr marL="285750" lvl="0" indent="-285750">
              <a:buFont typeface="Arial" panose="020B0604020202020204" pitchFamily="34" charset="0"/>
              <a:buChar char="•"/>
            </a:pPr>
            <a:r>
              <a:rPr lang="en-US" sz="2800" dirty="0">
                <a:solidFill>
                  <a:schemeClr val="bg1">
                    <a:lumMod val="75000"/>
                  </a:schemeClr>
                </a:solidFill>
              </a:rPr>
              <a:t>God will deliver us, but we need to recognize and accept His deliverance when it comes. </a:t>
            </a:r>
          </a:p>
          <a:p>
            <a:pPr marL="285750" lvl="0" indent="-285750">
              <a:buFont typeface="Arial" panose="020B0604020202020204" pitchFamily="34" charset="0"/>
              <a:buChar char="•"/>
            </a:pPr>
            <a:r>
              <a:rPr lang="en-US" sz="2800" dirty="0">
                <a:solidFill>
                  <a:schemeClr val="bg1">
                    <a:lumMod val="75000"/>
                  </a:schemeClr>
                </a:solidFill>
              </a:rPr>
              <a:t>God will deliver us, but deliverance isn’t always a passive experience.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584412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38AC36A-F833-FB84-A8F5-2AF1728749FF}"/>
              </a:ext>
            </a:extLst>
          </p:cNvPr>
          <p:cNvSpPr txBox="1"/>
          <p:nvPr/>
        </p:nvSpPr>
        <p:spPr>
          <a:xfrm>
            <a:off x="653143" y="1845129"/>
            <a:ext cx="10107386" cy="1384995"/>
          </a:xfrm>
          <a:prstGeom prst="rect">
            <a:avLst/>
          </a:prstGeom>
          <a:noFill/>
        </p:spPr>
        <p:txBody>
          <a:bodyPr wrap="square" rtlCol="0">
            <a:spAutoFit/>
          </a:bodyPr>
          <a:lstStyle/>
          <a:p>
            <a:r>
              <a:rPr lang="en-US" sz="2800" b="1" dirty="0">
                <a:latin typeface="Book Antiqua" panose="02040602050305030304" pitchFamily="18" charset="0"/>
              </a:rPr>
              <a:t>1 Kings 17:16</a:t>
            </a:r>
            <a:r>
              <a:rPr lang="en-US" sz="2800" dirty="0">
                <a:latin typeface="Book Antiqua" panose="02040602050305030304" pitchFamily="18" charset="0"/>
              </a:rPr>
              <a:t> And the barrel of meal wasted not, neither did the cruse of oil fail, according to the word of the LORD, which he </a:t>
            </a:r>
            <a:r>
              <a:rPr lang="en-US" sz="2800" dirty="0" err="1">
                <a:latin typeface="Book Antiqua" panose="02040602050305030304" pitchFamily="18" charset="0"/>
              </a:rPr>
              <a:t>spake</a:t>
            </a:r>
            <a:r>
              <a:rPr lang="en-US" sz="2800" dirty="0">
                <a:latin typeface="Book Antiqua" panose="02040602050305030304" pitchFamily="18" charset="0"/>
              </a:rPr>
              <a:t> by Elijah.</a:t>
            </a:r>
          </a:p>
        </p:txBody>
      </p:sp>
    </p:spTree>
    <p:extLst>
      <p:ext uri="{BB962C8B-B14F-4D97-AF65-F5344CB8AC3E}">
        <p14:creationId xmlns:p14="http://schemas.microsoft.com/office/powerpoint/2010/main" val="1832516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5C780-A905-9F9A-8A25-85FA97B83C5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261AF2B-B8BB-9C13-6677-683E3C6CB757}"/>
              </a:ext>
            </a:extLst>
          </p:cNvPr>
          <p:cNvSpPr txBox="1"/>
          <p:nvPr/>
        </p:nvSpPr>
        <p:spPr>
          <a:xfrm>
            <a:off x="359924" y="233464"/>
            <a:ext cx="7791855" cy="6401753"/>
          </a:xfrm>
          <a:prstGeom prst="rect">
            <a:avLst/>
          </a:prstGeom>
          <a:noFill/>
        </p:spPr>
        <p:txBody>
          <a:bodyPr wrap="square" rtlCol="0">
            <a:spAutoFit/>
          </a:bodyPr>
          <a:lstStyle/>
          <a:p>
            <a:r>
              <a:rPr lang="en-US" sz="2800" b="1" dirty="0">
                <a:solidFill>
                  <a:schemeClr val="bg1">
                    <a:lumMod val="75000"/>
                  </a:schemeClr>
                </a:solidFill>
                <a:latin typeface="Segoe UI Black" panose="020B0A02040204020203" pitchFamily="34" charset="0"/>
                <a:ea typeface="Segoe UI Black" panose="020B0A02040204020203" pitchFamily="34" charset="0"/>
              </a:rPr>
              <a:t>Part 1: The Widow</a:t>
            </a:r>
          </a:p>
          <a:p>
            <a:pPr marL="285750" lvl="0" indent="-285750">
              <a:buFont typeface="Arial" panose="020B0604020202020204" pitchFamily="34" charset="0"/>
              <a:buChar char="•"/>
            </a:pPr>
            <a:r>
              <a:rPr lang="en-US" sz="2800" dirty="0">
                <a:solidFill>
                  <a:schemeClr val="bg1">
                    <a:lumMod val="75000"/>
                  </a:schemeClr>
                </a:solidFill>
              </a:rPr>
              <a:t>Let no man take your crown.</a:t>
            </a:r>
          </a:p>
          <a:p>
            <a:pPr marL="285750" lvl="0" indent="-285750">
              <a:buFont typeface="Arial" panose="020B0604020202020204" pitchFamily="34" charset="0"/>
              <a:buChar char="•"/>
            </a:pPr>
            <a:r>
              <a:rPr lang="en-US" sz="2800" dirty="0">
                <a:solidFill>
                  <a:schemeClr val="bg1">
                    <a:lumMod val="75000"/>
                  </a:schemeClr>
                </a:solidFill>
              </a:rPr>
              <a:t>Sometimes, God requires faith before deliverance.</a:t>
            </a:r>
          </a:p>
          <a:p>
            <a:pPr lvl="0"/>
            <a:r>
              <a:rPr lang="en-US" sz="2800" b="1" dirty="0">
                <a:latin typeface="Segoe UI Black" panose="020B0A02040204020203" pitchFamily="34" charset="0"/>
                <a:ea typeface="Segoe UI Black" panose="020B0A02040204020203" pitchFamily="34" charset="0"/>
              </a:rPr>
              <a:t>Part 2: The Meal and the Oil</a:t>
            </a:r>
          </a:p>
          <a:p>
            <a:pPr marL="285750" lvl="0" indent="-285750">
              <a:buFont typeface="Arial" panose="020B0604020202020204" pitchFamily="34" charset="0"/>
              <a:buChar char="•"/>
            </a:pPr>
            <a:r>
              <a:rPr lang="en-US" sz="2800" dirty="0"/>
              <a:t>It requires faith to understand that God has provided what we need to make our calling and election sure. </a:t>
            </a:r>
          </a:p>
          <a:p>
            <a:pPr marL="285750" lvl="0" indent="-285750">
              <a:buFont typeface="Arial" panose="020B0604020202020204" pitchFamily="34" charset="0"/>
              <a:buChar char="•"/>
            </a:pPr>
            <a:r>
              <a:rPr lang="en-US" sz="2800" dirty="0">
                <a:solidFill>
                  <a:schemeClr val="bg1">
                    <a:lumMod val="75000"/>
                  </a:schemeClr>
                </a:solidFill>
              </a:rPr>
              <a:t>We need to combine our spiritual ingredients to produce something acceptable to our calling.</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3: Elijah</a:t>
            </a:r>
          </a:p>
          <a:p>
            <a:pPr marL="285750" lvl="0" indent="-285750">
              <a:buFont typeface="Arial" panose="020B0604020202020204" pitchFamily="34" charset="0"/>
              <a:buChar char="•"/>
            </a:pPr>
            <a:r>
              <a:rPr lang="en-US" sz="2800" dirty="0">
                <a:solidFill>
                  <a:schemeClr val="bg1">
                    <a:lumMod val="75000"/>
                  </a:schemeClr>
                </a:solidFill>
              </a:rPr>
              <a:t>God will deliver us, but we need to recognize and accept His deliverance when it comes. </a:t>
            </a:r>
          </a:p>
          <a:p>
            <a:pPr marL="285750" lvl="0" indent="-285750">
              <a:buFont typeface="Arial" panose="020B0604020202020204" pitchFamily="34" charset="0"/>
              <a:buChar char="•"/>
            </a:pPr>
            <a:r>
              <a:rPr lang="en-US" sz="2800" dirty="0">
                <a:solidFill>
                  <a:schemeClr val="bg1">
                    <a:lumMod val="75000"/>
                  </a:schemeClr>
                </a:solidFill>
              </a:rPr>
              <a:t>God will deliver us, but deliverance isn’t always a passive experience.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656942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DFB92F-7B36-451C-2B53-B5262255F8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1866" y="3179875"/>
            <a:ext cx="6570133" cy="3452168"/>
          </a:xfrm>
          <a:prstGeom prst="rect">
            <a:avLst/>
          </a:prstGeom>
        </p:spPr>
      </p:pic>
      <p:pic>
        <p:nvPicPr>
          <p:cNvPr id="3" name="Picture 2">
            <a:extLst>
              <a:ext uri="{FF2B5EF4-FFF2-40B4-BE49-F238E27FC236}">
                <a16:creationId xmlns:a16="http://schemas.microsoft.com/office/drawing/2014/main" id="{185C81C6-B496-3B3D-5CEB-1EEF7C64BC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94733"/>
            <a:ext cx="6885571" cy="3617910"/>
          </a:xfrm>
          <a:prstGeom prst="rect">
            <a:avLst/>
          </a:prstGeom>
        </p:spPr>
      </p:pic>
      <p:sp>
        <p:nvSpPr>
          <p:cNvPr id="6" name="TextBox 5">
            <a:extLst>
              <a:ext uri="{FF2B5EF4-FFF2-40B4-BE49-F238E27FC236}">
                <a16:creationId xmlns:a16="http://schemas.microsoft.com/office/drawing/2014/main" id="{EA9FD8CA-3102-5EDA-5037-59EAACCDDAB1}"/>
              </a:ext>
            </a:extLst>
          </p:cNvPr>
          <p:cNvSpPr txBox="1"/>
          <p:nvPr/>
        </p:nvSpPr>
        <p:spPr>
          <a:xfrm>
            <a:off x="211667" y="4047067"/>
            <a:ext cx="5003800" cy="2554545"/>
          </a:xfrm>
          <a:prstGeom prst="rect">
            <a:avLst/>
          </a:prstGeom>
          <a:noFill/>
        </p:spPr>
        <p:txBody>
          <a:bodyPr wrap="square" rtlCol="0">
            <a:spAutoFit/>
          </a:bodyPr>
          <a:lstStyle/>
          <a:p>
            <a:r>
              <a:rPr lang="en-US" sz="2000" b="1" dirty="0">
                <a:latin typeface="Book Antiqua" panose="02040602050305030304" pitchFamily="18" charset="0"/>
              </a:rPr>
              <a:t>1 Corinthians 5:6</a:t>
            </a:r>
            <a:r>
              <a:rPr lang="en-US" sz="2000" dirty="0">
                <a:latin typeface="Book Antiqua" panose="02040602050305030304" pitchFamily="18" charset="0"/>
              </a:rPr>
              <a:t> Your glorying is not good. Know ye not that a little leaven </a:t>
            </a:r>
            <a:r>
              <a:rPr lang="en-US" sz="2000" dirty="0" err="1">
                <a:latin typeface="Book Antiqua" panose="02040602050305030304" pitchFamily="18" charset="0"/>
              </a:rPr>
              <a:t>leaveneth</a:t>
            </a:r>
            <a:r>
              <a:rPr lang="en-US" sz="2000" dirty="0">
                <a:latin typeface="Book Antiqua" panose="02040602050305030304" pitchFamily="18" charset="0"/>
              </a:rPr>
              <a:t> the whole lump?</a:t>
            </a:r>
            <a:br>
              <a:rPr lang="en-US" sz="2000" dirty="0">
                <a:latin typeface="Book Antiqua" panose="02040602050305030304" pitchFamily="18" charset="0"/>
              </a:rPr>
            </a:br>
            <a:br>
              <a:rPr lang="en-US" sz="2000" dirty="0">
                <a:latin typeface="Book Antiqua" panose="02040602050305030304" pitchFamily="18" charset="0"/>
              </a:rPr>
            </a:br>
            <a:r>
              <a:rPr lang="en-US" sz="2000" b="1" dirty="0">
                <a:latin typeface="Book Antiqua" panose="02040602050305030304" pitchFamily="18" charset="0"/>
              </a:rPr>
              <a:t>5:8</a:t>
            </a:r>
            <a:r>
              <a:rPr lang="en-US" sz="2000" dirty="0">
                <a:latin typeface="Book Antiqua" panose="02040602050305030304" pitchFamily="18" charset="0"/>
              </a:rPr>
              <a:t> Therefore let us keep the feast, not with old leaven, neither with the leaven of malice and wickedness; but with the unleavened bread of sincerity and truth.</a:t>
            </a:r>
          </a:p>
        </p:txBody>
      </p:sp>
    </p:spTree>
    <p:extLst>
      <p:ext uri="{BB962C8B-B14F-4D97-AF65-F5344CB8AC3E}">
        <p14:creationId xmlns:p14="http://schemas.microsoft.com/office/powerpoint/2010/main" val="419539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2F8B5-9479-92C7-80EC-8754332BE014}"/>
              </a:ext>
            </a:extLst>
          </p:cNvPr>
          <p:cNvSpPr>
            <a:spLocks noGrp="1"/>
          </p:cNvSpPr>
          <p:nvPr>
            <p:ph type="title"/>
          </p:nvPr>
        </p:nvSpPr>
        <p:spPr>
          <a:xfrm>
            <a:off x="838200" y="359923"/>
            <a:ext cx="10455613" cy="1429966"/>
          </a:xfrm>
        </p:spPr>
        <p:txBody>
          <a:bodyPr>
            <a:noAutofit/>
          </a:bodyPr>
          <a:lstStyle/>
          <a:p>
            <a:r>
              <a:rPr lang="en-US" sz="3200" dirty="0"/>
              <a:t>Lesson 1: It requires faith to understand that God has provided what we need to make our calling and election sure. </a:t>
            </a:r>
            <a:br>
              <a:rPr lang="en-US" sz="3200" dirty="0"/>
            </a:br>
            <a:endParaRPr lang="en-US" sz="3200" dirty="0"/>
          </a:p>
        </p:txBody>
      </p:sp>
      <p:sp>
        <p:nvSpPr>
          <p:cNvPr id="3" name="TextBox 2">
            <a:extLst>
              <a:ext uri="{FF2B5EF4-FFF2-40B4-BE49-F238E27FC236}">
                <a16:creationId xmlns:a16="http://schemas.microsoft.com/office/drawing/2014/main" id="{639132B5-4FB0-8C7A-F849-F48A0978FBDB}"/>
              </a:ext>
            </a:extLst>
          </p:cNvPr>
          <p:cNvSpPr txBox="1"/>
          <p:nvPr/>
        </p:nvSpPr>
        <p:spPr>
          <a:xfrm>
            <a:off x="389106" y="1718734"/>
            <a:ext cx="11353800" cy="1384995"/>
          </a:xfrm>
          <a:prstGeom prst="rect">
            <a:avLst/>
          </a:prstGeom>
          <a:noFill/>
        </p:spPr>
        <p:txBody>
          <a:bodyPr wrap="square" rtlCol="0">
            <a:spAutoFit/>
          </a:bodyPr>
          <a:lstStyle/>
          <a:p>
            <a:r>
              <a:rPr lang="en-US" sz="2800" b="1" dirty="0">
                <a:latin typeface="Book Antiqua" panose="02040602050305030304" pitchFamily="18" charset="0"/>
              </a:rPr>
              <a:t>Daniel 12:4</a:t>
            </a:r>
            <a:r>
              <a:rPr lang="en-US" sz="2800" dirty="0">
                <a:latin typeface="Book Antiqua" panose="02040602050305030304" pitchFamily="18" charset="0"/>
              </a:rPr>
              <a:t> But thou, O Daniel, shut up the words, and seal the book, even to the time of the end: </a:t>
            </a:r>
            <a:r>
              <a:rPr lang="en-US" sz="2800" b="1" dirty="0">
                <a:latin typeface="Book Antiqua" panose="02040602050305030304" pitchFamily="18" charset="0"/>
              </a:rPr>
              <a:t>many shall run to and </a:t>
            </a:r>
            <a:r>
              <a:rPr lang="en-US" sz="2800" b="1" dirty="0" err="1">
                <a:latin typeface="Book Antiqua" panose="02040602050305030304" pitchFamily="18" charset="0"/>
              </a:rPr>
              <a:t>fro</a:t>
            </a:r>
            <a:r>
              <a:rPr lang="en-US" sz="2800" dirty="0">
                <a:latin typeface="Book Antiqua" panose="02040602050305030304" pitchFamily="18" charset="0"/>
              </a:rPr>
              <a:t>, and knowledge shall be increased.</a:t>
            </a:r>
          </a:p>
        </p:txBody>
      </p:sp>
      <p:pic>
        <p:nvPicPr>
          <p:cNvPr id="5" name="Picture 4">
            <a:extLst>
              <a:ext uri="{FF2B5EF4-FFF2-40B4-BE49-F238E27FC236}">
                <a16:creationId xmlns:a16="http://schemas.microsoft.com/office/drawing/2014/main" id="{7A79D0FA-7732-F4E7-5C8C-7D74AF5FC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38702" y="2917462"/>
            <a:ext cx="1941729" cy="3754271"/>
          </a:xfrm>
          <a:prstGeom prst="rect">
            <a:avLst/>
          </a:prstGeom>
        </p:spPr>
      </p:pic>
    </p:spTree>
    <p:extLst>
      <p:ext uri="{BB962C8B-B14F-4D97-AF65-F5344CB8AC3E}">
        <p14:creationId xmlns:p14="http://schemas.microsoft.com/office/powerpoint/2010/main" val="1552386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22CDF-4EA1-B69C-965B-36F5189FDEB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93D16D5-7C86-4B71-F39F-6F8CF3787C2A}"/>
              </a:ext>
            </a:extLst>
          </p:cNvPr>
          <p:cNvSpPr txBox="1"/>
          <p:nvPr/>
        </p:nvSpPr>
        <p:spPr>
          <a:xfrm>
            <a:off x="647700" y="897467"/>
            <a:ext cx="11353800" cy="2000548"/>
          </a:xfrm>
          <a:prstGeom prst="rect">
            <a:avLst/>
          </a:prstGeom>
          <a:noFill/>
        </p:spPr>
        <p:txBody>
          <a:bodyPr wrap="square" rtlCol="0">
            <a:spAutoFit/>
          </a:bodyPr>
          <a:lstStyle/>
          <a:p>
            <a:r>
              <a:rPr lang="en-US" sz="2400" b="1" dirty="0">
                <a:latin typeface="Book Antiqua" panose="02040602050305030304" pitchFamily="18" charset="0"/>
              </a:rPr>
              <a:t>Numbers </a:t>
            </a:r>
            <a:r>
              <a:rPr lang="en-US" sz="2400" b="1" dirty="0"/>
              <a:t>11:4</a:t>
            </a:r>
            <a:r>
              <a:rPr lang="en-US" sz="2400" dirty="0"/>
              <a:t> </a:t>
            </a:r>
            <a:r>
              <a:rPr lang="en-US" sz="2400" dirty="0">
                <a:latin typeface="Book Antiqua" panose="02040602050305030304" pitchFamily="18" charset="0"/>
              </a:rPr>
              <a:t>And the mixed multitude that was among them fell a lusting: and the children of Israel also wept again, and said, Who shall give us flesh to eat?</a:t>
            </a:r>
            <a:br>
              <a:rPr lang="en-US" sz="2400" dirty="0">
                <a:latin typeface="Book Antiqua" panose="02040602050305030304" pitchFamily="18" charset="0"/>
              </a:rPr>
            </a:br>
            <a:r>
              <a:rPr lang="en-US" sz="2400" b="1" dirty="0">
                <a:latin typeface="Book Antiqua" panose="02040602050305030304" pitchFamily="18" charset="0"/>
              </a:rPr>
              <a:t>11:5</a:t>
            </a:r>
            <a:r>
              <a:rPr lang="en-US" sz="2400" dirty="0">
                <a:latin typeface="Book Antiqua" panose="02040602050305030304" pitchFamily="18" charset="0"/>
              </a:rPr>
              <a:t> We remember the fish, which we did eat in Egypt freely; the cucumbers, and the melons, and the leeks, and the onions, and the garlic:</a:t>
            </a:r>
            <a:br>
              <a:rPr lang="en-US" sz="2400" dirty="0">
                <a:latin typeface="Book Antiqua" panose="02040602050305030304" pitchFamily="18" charset="0"/>
              </a:rPr>
            </a:br>
            <a:endParaRPr lang="en-US" sz="2800" dirty="0">
              <a:latin typeface="Book Antiqua" panose="02040602050305030304" pitchFamily="18" charset="0"/>
            </a:endParaRPr>
          </a:p>
        </p:txBody>
      </p:sp>
      <p:sp>
        <p:nvSpPr>
          <p:cNvPr id="4" name="TextBox 3">
            <a:extLst>
              <a:ext uri="{FF2B5EF4-FFF2-40B4-BE49-F238E27FC236}">
                <a16:creationId xmlns:a16="http://schemas.microsoft.com/office/drawing/2014/main" id="{EE7ED4DF-48AB-9AC6-F4F2-A4844436B62D}"/>
              </a:ext>
            </a:extLst>
          </p:cNvPr>
          <p:cNvSpPr txBox="1"/>
          <p:nvPr/>
        </p:nvSpPr>
        <p:spPr>
          <a:xfrm>
            <a:off x="7033532" y="3285067"/>
            <a:ext cx="4260281" cy="1569660"/>
          </a:xfrm>
          <a:prstGeom prst="rect">
            <a:avLst/>
          </a:prstGeom>
          <a:noFill/>
        </p:spPr>
        <p:txBody>
          <a:bodyPr wrap="square" rtlCol="0">
            <a:spAutoFit/>
          </a:bodyPr>
          <a:lstStyle/>
          <a:p>
            <a:r>
              <a:rPr lang="en-US" sz="2400" b="1">
                <a:latin typeface="Book Antiqua" panose="02040602050305030304" pitchFamily="18" charset="0"/>
              </a:rPr>
              <a:t>Numbers </a:t>
            </a:r>
            <a:r>
              <a:rPr lang="en-US" sz="2400" b="1" dirty="0">
                <a:latin typeface="Book Antiqua" panose="02040602050305030304" pitchFamily="18" charset="0"/>
              </a:rPr>
              <a:t>11:6</a:t>
            </a:r>
            <a:r>
              <a:rPr lang="en-US" sz="2400" dirty="0">
                <a:latin typeface="Book Antiqua" panose="02040602050305030304" pitchFamily="18" charset="0"/>
              </a:rPr>
              <a:t> But now our soul is dried away: there is nothing at all, beside this manna, before our eyes.</a:t>
            </a:r>
            <a:endParaRPr lang="en-US" sz="2400" dirty="0"/>
          </a:p>
        </p:txBody>
      </p:sp>
      <p:pic>
        <p:nvPicPr>
          <p:cNvPr id="7" name="Picture 6">
            <a:extLst>
              <a:ext uri="{FF2B5EF4-FFF2-40B4-BE49-F238E27FC236}">
                <a16:creationId xmlns:a16="http://schemas.microsoft.com/office/drawing/2014/main" id="{8DBAF937-919A-A996-02C6-45C41C45BE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718" y="2986811"/>
            <a:ext cx="4260282" cy="3741279"/>
          </a:xfrm>
          <a:prstGeom prst="rect">
            <a:avLst/>
          </a:prstGeom>
        </p:spPr>
      </p:pic>
    </p:spTree>
    <p:extLst>
      <p:ext uri="{BB962C8B-B14F-4D97-AF65-F5344CB8AC3E}">
        <p14:creationId xmlns:p14="http://schemas.microsoft.com/office/powerpoint/2010/main" val="2175672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9DB19-5097-3C0E-C42B-F469E740E74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849D04-0FEC-8852-1242-61743EB1ADB9}"/>
              </a:ext>
            </a:extLst>
          </p:cNvPr>
          <p:cNvSpPr txBox="1"/>
          <p:nvPr/>
        </p:nvSpPr>
        <p:spPr>
          <a:xfrm>
            <a:off x="359924" y="233464"/>
            <a:ext cx="7791855" cy="6401753"/>
          </a:xfrm>
          <a:prstGeom prst="rect">
            <a:avLst/>
          </a:prstGeom>
          <a:noFill/>
        </p:spPr>
        <p:txBody>
          <a:bodyPr wrap="square" rtlCol="0">
            <a:spAutoFit/>
          </a:bodyPr>
          <a:lstStyle/>
          <a:p>
            <a:r>
              <a:rPr lang="en-US" sz="2800" b="1" dirty="0">
                <a:solidFill>
                  <a:schemeClr val="bg1">
                    <a:lumMod val="75000"/>
                  </a:schemeClr>
                </a:solidFill>
                <a:latin typeface="Segoe UI Black" panose="020B0A02040204020203" pitchFamily="34" charset="0"/>
                <a:ea typeface="Segoe UI Black" panose="020B0A02040204020203" pitchFamily="34" charset="0"/>
              </a:rPr>
              <a:t>Part 1: The Widow</a:t>
            </a:r>
          </a:p>
          <a:p>
            <a:pPr marL="285750" lvl="0" indent="-285750">
              <a:buFont typeface="Arial" panose="020B0604020202020204" pitchFamily="34" charset="0"/>
              <a:buChar char="•"/>
            </a:pPr>
            <a:r>
              <a:rPr lang="en-US" sz="2800" dirty="0">
                <a:solidFill>
                  <a:schemeClr val="bg1">
                    <a:lumMod val="75000"/>
                  </a:schemeClr>
                </a:solidFill>
              </a:rPr>
              <a:t>Let no man take your crown.</a:t>
            </a:r>
          </a:p>
          <a:p>
            <a:pPr marL="285750" lvl="0" indent="-285750">
              <a:buFont typeface="Arial" panose="020B0604020202020204" pitchFamily="34" charset="0"/>
              <a:buChar char="•"/>
            </a:pPr>
            <a:r>
              <a:rPr lang="en-US" sz="2800" dirty="0">
                <a:solidFill>
                  <a:schemeClr val="bg1">
                    <a:lumMod val="75000"/>
                  </a:schemeClr>
                </a:solidFill>
              </a:rPr>
              <a:t>Sometimes, God requires faith before deliverance.</a:t>
            </a:r>
          </a:p>
          <a:p>
            <a:pPr lvl="0"/>
            <a:r>
              <a:rPr lang="en-US" sz="2800" b="1" dirty="0">
                <a:latin typeface="Segoe UI Black" panose="020B0A02040204020203" pitchFamily="34" charset="0"/>
                <a:ea typeface="Segoe UI Black" panose="020B0A02040204020203" pitchFamily="34" charset="0"/>
              </a:rPr>
              <a:t>Part 2: The Meal and the Oil</a:t>
            </a:r>
          </a:p>
          <a:p>
            <a:pPr marL="285750" lvl="0" indent="-285750">
              <a:buFont typeface="Arial" panose="020B0604020202020204" pitchFamily="34" charset="0"/>
              <a:buChar char="•"/>
            </a:pPr>
            <a:r>
              <a:rPr lang="en-US" sz="2800" dirty="0">
                <a:solidFill>
                  <a:schemeClr val="bg1">
                    <a:lumMod val="75000"/>
                  </a:schemeClr>
                </a:solidFill>
              </a:rPr>
              <a:t>It requires faith to understand that God has provided what we need to make our calling and election sure. </a:t>
            </a:r>
          </a:p>
          <a:p>
            <a:pPr marL="285750" lvl="0" indent="-285750">
              <a:buFont typeface="Arial" panose="020B0604020202020204" pitchFamily="34" charset="0"/>
              <a:buChar char="•"/>
            </a:pPr>
            <a:r>
              <a:rPr lang="en-US" sz="2800" dirty="0"/>
              <a:t>We need to combine our spiritual ingredients to produce something acceptable to our calling.</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3: Elijah</a:t>
            </a:r>
          </a:p>
          <a:p>
            <a:pPr marL="285750" lvl="0" indent="-285750">
              <a:buFont typeface="Arial" panose="020B0604020202020204" pitchFamily="34" charset="0"/>
              <a:buChar char="•"/>
            </a:pPr>
            <a:r>
              <a:rPr lang="en-US" sz="2800" dirty="0">
                <a:solidFill>
                  <a:schemeClr val="bg1">
                    <a:lumMod val="75000"/>
                  </a:schemeClr>
                </a:solidFill>
              </a:rPr>
              <a:t>God will deliver us, but we need to recognize and accept His deliverance when it comes. </a:t>
            </a:r>
          </a:p>
          <a:p>
            <a:pPr marL="285750" lvl="0" indent="-285750">
              <a:buFont typeface="Arial" panose="020B0604020202020204" pitchFamily="34" charset="0"/>
              <a:buChar char="•"/>
            </a:pPr>
            <a:r>
              <a:rPr lang="en-US" sz="2800" dirty="0">
                <a:solidFill>
                  <a:schemeClr val="bg1">
                    <a:lumMod val="75000"/>
                  </a:schemeClr>
                </a:solidFill>
              </a:rPr>
              <a:t>God will deliver us, but deliverance isn’t always a passive experience.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21443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6D65A-E369-3308-9D6B-5515AFF13E47}"/>
              </a:ext>
            </a:extLst>
          </p:cNvPr>
          <p:cNvSpPr>
            <a:spLocks noGrp="1"/>
          </p:cNvSpPr>
          <p:nvPr>
            <p:ph type="title"/>
          </p:nvPr>
        </p:nvSpPr>
        <p:spPr/>
        <p:txBody>
          <a:bodyPr>
            <a:normAutofit/>
          </a:bodyPr>
          <a:lstStyle/>
          <a:p>
            <a:r>
              <a:rPr lang="en-US" sz="2800" dirty="0"/>
              <a:t>Lesson 2: We need to combine our spiritual ingredients to produce something acceptable to our calling.</a:t>
            </a:r>
            <a:br>
              <a:rPr lang="en-US" sz="2800" dirty="0"/>
            </a:br>
            <a:endParaRPr lang="en-US" sz="2800" dirty="0"/>
          </a:p>
        </p:txBody>
      </p:sp>
      <p:sp>
        <p:nvSpPr>
          <p:cNvPr id="5" name="TextBox 4">
            <a:extLst>
              <a:ext uri="{FF2B5EF4-FFF2-40B4-BE49-F238E27FC236}">
                <a16:creationId xmlns:a16="http://schemas.microsoft.com/office/drawing/2014/main" id="{B6BE14D1-96E6-D3A2-1DA1-69C22578BDDF}"/>
              </a:ext>
            </a:extLst>
          </p:cNvPr>
          <p:cNvSpPr txBox="1"/>
          <p:nvPr/>
        </p:nvSpPr>
        <p:spPr>
          <a:xfrm>
            <a:off x="3801534" y="2153540"/>
            <a:ext cx="2142066" cy="1015663"/>
          </a:xfrm>
          <a:prstGeom prst="rect">
            <a:avLst/>
          </a:prstGeom>
          <a:noFill/>
        </p:spPr>
        <p:txBody>
          <a:bodyPr wrap="square" rtlCol="0">
            <a:spAutoFit/>
          </a:bodyPr>
          <a:lstStyle/>
          <a:p>
            <a:pPr algn="ctr"/>
            <a:r>
              <a:rPr lang="en-US" sz="6000" dirty="0"/>
              <a:t>+</a:t>
            </a:r>
          </a:p>
        </p:txBody>
      </p:sp>
      <p:pic>
        <p:nvPicPr>
          <p:cNvPr id="7" name="Picture 6">
            <a:extLst>
              <a:ext uri="{FF2B5EF4-FFF2-40B4-BE49-F238E27FC236}">
                <a16:creationId xmlns:a16="http://schemas.microsoft.com/office/drawing/2014/main" id="{8B536430-6CC8-651B-A293-F982292F5C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2366" y="1954394"/>
            <a:ext cx="3631450" cy="1657169"/>
          </a:xfrm>
          <a:prstGeom prst="rect">
            <a:avLst/>
          </a:prstGeom>
        </p:spPr>
      </p:pic>
      <p:pic>
        <p:nvPicPr>
          <p:cNvPr id="9" name="Picture 8">
            <a:extLst>
              <a:ext uri="{FF2B5EF4-FFF2-40B4-BE49-F238E27FC236}">
                <a16:creationId xmlns:a16="http://schemas.microsoft.com/office/drawing/2014/main" id="{51217269-0F75-5084-E4EB-987200603B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615" y="4074415"/>
            <a:ext cx="3711446" cy="2783585"/>
          </a:xfrm>
          <a:prstGeom prst="rect">
            <a:avLst/>
          </a:prstGeom>
        </p:spPr>
      </p:pic>
      <p:pic>
        <p:nvPicPr>
          <p:cNvPr id="11" name="Picture 10">
            <a:extLst>
              <a:ext uri="{FF2B5EF4-FFF2-40B4-BE49-F238E27FC236}">
                <a16:creationId xmlns:a16="http://schemas.microsoft.com/office/drawing/2014/main" id="{12E2ADBD-E42F-2F70-B949-D2C83BC1C7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884188"/>
            <a:ext cx="1337134" cy="1797579"/>
          </a:xfrm>
          <a:prstGeom prst="rect">
            <a:avLst/>
          </a:prstGeom>
        </p:spPr>
      </p:pic>
      <p:sp>
        <p:nvSpPr>
          <p:cNvPr id="15" name="TextBox 14">
            <a:extLst>
              <a:ext uri="{FF2B5EF4-FFF2-40B4-BE49-F238E27FC236}">
                <a16:creationId xmlns:a16="http://schemas.microsoft.com/office/drawing/2014/main" id="{92EFF4C2-C518-C474-5668-3DEAF8C8D21B}"/>
              </a:ext>
            </a:extLst>
          </p:cNvPr>
          <p:cNvSpPr txBox="1"/>
          <p:nvPr/>
        </p:nvSpPr>
        <p:spPr>
          <a:xfrm>
            <a:off x="3877734" y="4702007"/>
            <a:ext cx="2142066" cy="1015663"/>
          </a:xfrm>
          <a:prstGeom prst="rect">
            <a:avLst/>
          </a:prstGeom>
          <a:noFill/>
        </p:spPr>
        <p:txBody>
          <a:bodyPr wrap="square" rtlCol="0">
            <a:spAutoFit/>
          </a:bodyPr>
          <a:lstStyle/>
          <a:p>
            <a:pPr algn="ctr"/>
            <a:r>
              <a:rPr lang="en-US" sz="6000" dirty="0"/>
              <a:t>+</a:t>
            </a:r>
          </a:p>
        </p:txBody>
      </p:sp>
      <p:pic>
        <p:nvPicPr>
          <p:cNvPr id="17" name="Picture 16">
            <a:extLst>
              <a:ext uri="{FF2B5EF4-FFF2-40B4-BE49-F238E27FC236}">
                <a16:creationId xmlns:a16="http://schemas.microsoft.com/office/drawing/2014/main" id="{D4DBBD65-C6EE-82DB-C129-53552A092A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11801" y="4039474"/>
            <a:ext cx="2729654" cy="2818526"/>
          </a:xfrm>
          <a:prstGeom prst="rect">
            <a:avLst/>
          </a:prstGeom>
        </p:spPr>
      </p:pic>
    </p:spTree>
    <p:extLst>
      <p:ext uri="{BB962C8B-B14F-4D97-AF65-F5344CB8AC3E}">
        <p14:creationId xmlns:p14="http://schemas.microsoft.com/office/powerpoint/2010/main" val="1625597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E60A5-3453-3FB8-A1D1-E275A03C34FC}"/>
              </a:ext>
            </a:extLst>
          </p:cNvPr>
          <p:cNvSpPr>
            <a:spLocks noGrp="1"/>
          </p:cNvSpPr>
          <p:nvPr>
            <p:ph type="title"/>
          </p:nvPr>
        </p:nvSpPr>
        <p:spPr>
          <a:xfrm>
            <a:off x="575733" y="212725"/>
            <a:ext cx="10515600" cy="1325563"/>
          </a:xfrm>
        </p:spPr>
        <p:txBody>
          <a:bodyPr>
            <a:normAutofit/>
          </a:bodyPr>
          <a:lstStyle/>
          <a:p>
            <a:r>
              <a:rPr lang="en-US" sz="2800" dirty="0"/>
              <a:t>Lesson 2: We need to combine our spiritual ingredients to produce something acceptable to our calling.</a:t>
            </a:r>
            <a:br>
              <a:rPr lang="en-US" sz="2800" dirty="0"/>
            </a:br>
            <a:endParaRPr lang="en-US" sz="2800" dirty="0"/>
          </a:p>
        </p:txBody>
      </p:sp>
      <p:sp>
        <p:nvSpPr>
          <p:cNvPr id="3" name="TextBox 2">
            <a:extLst>
              <a:ext uri="{FF2B5EF4-FFF2-40B4-BE49-F238E27FC236}">
                <a16:creationId xmlns:a16="http://schemas.microsoft.com/office/drawing/2014/main" id="{57DC8BFA-6A7C-74D1-5B1D-F9D9418539D0}"/>
              </a:ext>
            </a:extLst>
          </p:cNvPr>
          <p:cNvSpPr txBox="1"/>
          <p:nvPr/>
        </p:nvSpPr>
        <p:spPr>
          <a:xfrm>
            <a:off x="499533" y="1447800"/>
            <a:ext cx="4021667" cy="2308324"/>
          </a:xfrm>
          <a:prstGeom prst="rect">
            <a:avLst/>
          </a:prstGeom>
          <a:noFill/>
        </p:spPr>
        <p:txBody>
          <a:bodyPr wrap="square" rtlCol="0">
            <a:spAutoFit/>
          </a:bodyPr>
          <a:lstStyle/>
          <a:p>
            <a:r>
              <a:rPr lang="en-US" sz="2400" b="1" dirty="0">
                <a:latin typeface="Book Antiqua" panose="02040602050305030304" pitchFamily="18" charset="0"/>
              </a:rPr>
              <a:t>1 Peter 4:12</a:t>
            </a:r>
            <a:r>
              <a:rPr lang="en-US" sz="2400" dirty="0">
                <a:latin typeface="Book Antiqua" panose="02040602050305030304" pitchFamily="18" charset="0"/>
              </a:rPr>
              <a:t> Beloved, think it not strange concerning the fiery trial which is to try you, as though some strange thing happened unto you:</a:t>
            </a:r>
          </a:p>
        </p:txBody>
      </p:sp>
      <p:sp>
        <p:nvSpPr>
          <p:cNvPr id="5" name="TextBox 4">
            <a:extLst>
              <a:ext uri="{FF2B5EF4-FFF2-40B4-BE49-F238E27FC236}">
                <a16:creationId xmlns:a16="http://schemas.microsoft.com/office/drawing/2014/main" id="{0061E276-925F-39C8-2C9A-C5FBDE7A32CD}"/>
              </a:ext>
            </a:extLst>
          </p:cNvPr>
          <p:cNvSpPr txBox="1"/>
          <p:nvPr/>
        </p:nvSpPr>
        <p:spPr>
          <a:xfrm>
            <a:off x="423333" y="4256038"/>
            <a:ext cx="4021667" cy="2308324"/>
          </a:xfrm>
          <a:prstGeom prst="rect">
            <a:avLst/>
          </a:prstGeom>
          <a:noFill/>
        </p:spPr>
        <p:txBody>
          <a:bodyPr wrap="square" rtlCol="0">
            <a:spAutoFit/>
          </a:bodyPr>
          <a:lstStyle/>
          <a:p>
            <a:r>
              <a:rPr lang="en-US" sz="2400" b="1" dirty="0">
                <a:latin typeface="Book Antiqua" panose="02040602050305030304" pitchFamily="18" charset="0"/>
              </a:rPr>
              <a:t>John 13:16</a:t>
            </a:r>
            <a:r>
              <a:rPr lang="en-US" sz="2400" dirty="0">
                <a:latin typeface="Book Antiqua" panose="02040602050305030304" pitchFamily="18" charset="0"/>
              </a:rPr>
              <a:t> … The servant is not greater than his lord; neither he that is sent greater than he that sent him.</a:t>
            </a:r>
            <a:br>
              <a:rPr lang="en-US" sz="2400" dirty="0">
                <a:latin typeface="Book Antiqua" panose="02040602050305030304" pitchFamily="18" charset="0"/>
              </a:rPr>
            </a:br>
            <a:endParaRPr lang="en-US" sz="2400" dirty="0">
              <a:latin typeface="Book Antiqua" panose="02040602050305030304" pitchFamily="18" charset="0"/>
            </a:endParaRPr>
          </a:p>
        </p:txBody>
      </p:sp>
      <p:pic>
        <p:nvPicPr>
          <p:cNvPr id="7" name="Picture 6">
            <a:extLst>
              <a:ext uri="{FF2B5EF4-FFF2-40B4-BE49-F238E27FC236}">
                <a16:creationId xmlns:a16="http://schemas.microsoft.com/office/drawing/2014/main" id="{7D13DAA0-DCDC-9386-1CF2-6AB5107E07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2066" y="3756124"/>
            <a:ext cx="4889421" cy="2567582"/>
          </a:xfrm>
          <a:prstGeom prst="rect">
            <a:avLst/>
          </a:prstGeom>
        </p:spPr>
      </p:pic>
      <p:pic>
        <p:nvPicPr>
          <p:cNvPr id="9" name="Picture 8">
            <a:extLst>
              <a:ext uri="{FF2B5EF4-FFF2-40B4-BE49-F238E27FC236}">
                <a16:creationId xmlns:a16="http://schemas.microsoft.com/office/drawing/2014/main" id="{0DA40954-3B4B-F0C8-9378-D75B69EA5A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2778" y="1538288"/>
            <a:ext cx="2241510" cy="3939461"/>
          </a:xfrm>
          <a:prstGeom prst="rect">
            <a:avLst/>
          </a:prstGeom>
        </p:spPr>
      </p:pic>
    </p:spTree>
    <p:extLst>
      <p:ext uri="{BB962C8B-B14F-4D97-AF65-F5344CB8AC3E}">
        <p14:creationId xmlns:p14="http://schemas.microsoft.com/office/powerpoint/2010/main" val="2980183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31C3A-C4D0-7F44-4A02-63362B2A53F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0C58DD1-3DDA-2EB6-F237-04CB33AE3B7F}"/>
              </a:ext>
            </a:extLst>
          </p:cNvPr>
          <p:cNvSpPr txBox="1"/>
          <p:nvPr/>
        </p:nvSpPr>
        <p:spPr>
          <a:xfrm>
            <a:off x="359924" y="233464"/>
            <a:ext cx="7791855" cy="6401753"/>
          </a:xfrm>
          <a:prstGeom prst="rect">
            <a:avLst/>
          </a:prstGeom>
          <a:noFill/>
        </p:spPr>
        <p:txBody>
          <a:bodyPr wrap="square" rtlCol="0">
            <a:spAutoFit/>
          </a:bodyPr>
          <a:lstStyle/>
          <a:p>
            <a:r>
              <a:rPr lang="en-US" sz="2800" b="1" dirty="0">
                <a:solidFill>
                  <a:schemeClr val="bg1">
                    <a:lumMod val="75000"/>
                  </a:schemeClr>
                </a:solidFill>
                <a:latin typeface="Segoe UI Black" panose="020B0A02040204020203" pitchFamily="34" charset="0"/>
                <a:ea typeface="Segoe UI Black" panose="020B0A02040204020203" pitchFamily="34" charset="0"/>
              </a:rPr>
              <a:t>Part 1: The Widow</a:t>
            </a:r>
          </a:p>
          <a:p>
            <a:pPr marL="285750" lvl="0" indent="-285750">
              <a:buFont typeface="Arial" panose="020B0604020202020204" pitchFamily="34" charset="0"/>
              <a:buChar char="•"/>
            </a:pPr>
            <a:r>
              <a:rPr lang="en-US" sz="2800" dirty="0">
                <a:solidFill>
                  <a:schemeClr val="bg1">
                    <a:lumMod val="75000"/>
                  </a:schemeClr>
                </a:solidFill>
              </a:rPr>
              <a:t>Let no man take your crown.</a:t>
            </a:r>
          </a:p>
          <a:p>
            <a:pPr marL="285750" lvl="0" indent="-285750">
              <a:buFont typeface="Arial" panose="020B0604020202020204" pitchFamily="34" charset="0"/>
              <a:buChar char="•"/>
            </a:pPr>
            <a:r>
              <a:rPr lang="en-US" sz="2800" dirty="0">
                <a:solidFill>
                  <a:schemeClr val="bg1">
                    <a:lumMod val="75000"/>
                  </a:schemeClr>
                </a:solidFill>
              </a:rPr>
              <a:t>Sometimes, God requires faith before deliverance.</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2: The Meal and the Oil</a:t>
            </a:r>
          </a:p>
          <a:p>
            <a:pPr marL="285750" lvl="0" indent="-285750">
              <a:buFont typeface="Arial" panose="020B0604020202020204" pitchFamily="34" charset="0"/>
              <a:buChar char="•"/>
            </a:pPr>
            <a:r>
              <a:rPr lang="en-US" sz="2800" dirty="0">
                <a:solidFill>
                  <a:schemeClr val="bg1">
                    <a:lumMod val="75000"/>
                  </a:schemeClr>
                </a:solidFill>
              </a:rPr>
              <a:t>It requires faith to understand that God has provided what we need to make our calling and election sure. </a:t>
            </a:r>
          </a:p>
          <a:p>
            <a:pPr marL="285750" lvl="0" indent="-285750">
              <a:buFont typeface="Arial" panose="020B0604020202020204" pitchFamily="34" charset="0"/>
              <a:buChar char="•"/>
            </a:pPr>
            <a:r>
              <a:rPr lang="en-US" sz="2800" dirty="0">
                <a:solidFill>
                  <a:schemeClr val="bg1">
                    <a:lumMod val="75000"/>
                  </a:schemeClr>
                </a:solidFill>
              </a:rPr>
              <a:t>We need to combine our spiritual ingredients to produce something acceptable to our calling.</a:t>
            </a:r>
          </a:p>
          <a:p>
            <a:pPr lvl="0"/>
            <a:r>
              <a:rPr lang="en-US" sz="2800" b="1" dirty="0">
                <a:latin typeface="Segoe UI Black" panose="020B0A02040204020203" pitchFamily="34" charset="0"/>
                <a:ea typeface="Segoe UI Black" panose="020B0A02040204020203" pitchFamily="34" charset="0"/>
              </a:rPr>
              <a:t>Part 3: Elijah</a:t>
            </a:r>
          </a:p>
          <a:p>
            <a:pPr marL="285750" lvl="0" indent="-285750">
              <a:buFont typeface="Arial" panose="020B0604020202020204" pitchFamily="34" charset="0"/>
              <a:buChar char="•"/>
            </a:pPr>
            <a:r>
              <a:rPr lang="en-US" sz="2800" dirty="0">
                <a:solidFill>
                  <a:schemeClr val="bg1">
                    <a:lumMod val="75000"/>
                  </a:schemeClr>
                </a:solidFill>
              </a:rPr>
              <a:t>God will deliver us, but we need to recognize and accept His deliverance when it comes. </a:t>
            </a:r>
          </a:p>
          <a:p>
            <a:pPr marL="285750" lvl="0" indent="-285750">
              <a:buFont typeface="Arial" panose="020B0604020202020204" pitchFamily="34" charset="0"/>
              <a:buChar char="•"/>
            </a:pPr>
            <a:r>
              <a:rPr lang="en-US" sz="2800" dirty="0">
                <a:solidFill>
                  <a:schemeClr val="bg1">
                    <a:lumMod val="75000"/>
                  </a:schemeClr>
                </a:solidFill>
              </a:rPr>
              <a:t>God will deliver us, but deliverance isn’t always a passive experience.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17129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0CD0C-82B3-38AE-64B8-FD26E280385F}"/>
              </a:ext>
            </a:extLst>
          </p:cNvPr>
          <p:cNvSpPr>
            <a:spLocks noGrp="1"/>
          </p:cNvSpPr>
          <p:nvPr>
            <p:ph type="title"/>
          </p:nvPr>
        </p:nvSpPr>
        <p:spPr>
          <a:xfrm>
            <a:off x="457200" y="161925"/>
            <a:ext cx="10515600" cy="1325563"/>
          </a:xfrm>
        </p:spPr>
        <p:txBody>
          <a:bodyPr>
            <a:normAutofit/>
          </a:bodyPr>
          <a:lstStyle/>
          <a:p>
            <a:r>
              <a:rPr lang="en-US" sz="4000" dirty="0"/>
              <a:t>Elijah – A Servant of God During a Difficult Time</a:t>
            </a:r>
          </a:p>
        </p:txBody>
      </p:sp>
      <p:pic>
        <p:nvPicPr>
          <p:cNvPr id="4" name="Picture 3">
            <a:extLst>
              <a:ext uri="{FF2B5EF4-FFF2-40B4-BE49-F238E27FC236}">
                <a16:creationId xmlns:a16="http://schemas.microsoft.com/office/drawing/2014/main" id="{535994E7-2F27-BF5A-3BFC-949502F991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867" y="1359576"/>
            <a:ext cx="3498598" cy="3004572"/>
          </a:xfrm>
          <a:prstGeom prst="rect">
            <a:avLst/>
          </a:prstGeom>
        </p:spPr>
      </p:pic>
      <p:pic>
        <p:nvPicPr>
          <p:cNvPr id="6" name="Picture 5">
            <a:extLst>
              <a:ext uri="{FF2B5EF4-FFF2-40B4-BE49-F238E27FC236}">
                <a16:creationId xmlns:a16="http://schemas.microsoft.com/office/drawing/2014/main" id="{C6D7D3FC-1588-4A9D-6648-B2238D92DF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7185" y="2294470"/>
            <a:ext cx="2756681" cy="4139356"/>
          </a:xfrm>
          <a:prstGeom prst="rect">
            <a:avLst/>
          </a:prstGeom>
        </p:spPr>
      </p:pic>
      <p:pic>
        <p:nvPicPr>
          <p:cNvPr id="8" name="Picture 7">
            <a:extLst>
              <a:ext uri="{FF2B5EF4-FFF2-40B4-BE49-F238E27FC236}">
                <a16:creationId xmlns:a16="http://schemas.microsoft.com/office/drawing/2014/main" id="{C03A83AB-CC90-B7D2-BD50-E97F26696E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6119" y="1359576"/>
            <a:ext cx="2756681" cy="3754299"/>
          </a:xfrm>
          <a:prstGeom prst="rect">
            <a:avLst/>
          </a:prstGeom>
        </p:spPr>
      </p:pic>
    </p:spTree>
    <p:extLst>
      <p:ext uri="{BB962C8B-B14F-4D97-AF65-F5344CB8AC3E}">
        <p14:creationId xmlns:p14="http://schemas.microsoft.com/office/powerpoint/2010/main" val="213682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7AE48-0EDE-005D-827E-3D573133FB5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5ACC2BB-68F1-06E5-CAE3-0E71D2D6E2E0}"/>
              </a:ext>
            </a:extLst>
          </p:cNvPr>
          <p:cNvSpPr txBox="1"/>
          <p:nvPr/>
        </p:nvSpPr>
        <p:spPr>
          <a:xfrm>
            <a:off x="359924" y="233464"/>
            <a:ext cx="7791855" cy="6401753"/>
          </a:xfrm>
          <a:prstGeom prst="rect">
            <a:avLst/>
          </a:prstGeom>
          <a:noFill/>
        </p:spPr>
        <p:txBody>
          <a:bodyPr wrap="square" rtlCol="0">
            <a:spAutoFit/>
          </a:bodyPr>
          <a:lstStyle/>
          <a:p>
            <a:r>
              <a:rPr lang="en-US" sz="2800" b="1" dirty="0">
                <a:solidFill>
                  <a:schemeClr val="bg1">
                    <a:lumMod val="75000"/>
                  </a:schemeClr>
                </a:solidFill>
                <a:latin typeface="Segoe UI Black" panose="020B0A02040204020203" pitchFamily="34" charset="0"/>
                <a:ea typeface="Segoe UI Black" panose="020B0A02040204020203" pitchFamily="34" charset="0"/>
              </a:rPr>
              <a:t>Part 1: The Widow</a:t>
            </a:r>
          </a:p>
          <a:p>
            <a:pPr marL="285750" lvl="0" indent="-285750">
              <a:buFont typeface="Arial" panose="020B0604020202020204" pitchFamily="34" charset="0"/>
              <a:buChar char="•"/>
            </a:pPr>
            <a:r>
              <a:rPr lang="en-US" sz="2800" dirty="0">
                <a:solidFill>
                  <a:schemeClr val="bg1">
                    <a:lumMod val="75000"/>
                  </a:schemeClr>
                </a:solidFill>
              </a:rPr>
              <a:t>Let no man take your crown.</a:t>
            </a:r>
          </a:p>
          <a:p>
            <a:pPr marL="285750" lvl="0" indent="-285750">
              <a:buFont typeface="Arial" panose="020B0604020202020204" pitchFamily="34" charset="0"/>
              <a:buChar char="•"/>
            </a:pPr>
            <a:r>
              <a:rPr lang="en-US" sz="2800" dirty="0">
                <a:solidFill>
                  <a:schemeClr val="bg1">
                    <a:lumMod val="75000"/>
                  </a:schemeClr>
                </a:solidFill>
              </a:rPr>
              <a:t>Sometimes, God requires faith before deliverance.</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2: The Meal and the Oil</a:t>
            </a:r>
          </a:p>
          <a:p>
            <a:pPr marL="285750" lvl="0" indent="-285750">
              <a:buFont typeface="Arial" panose="020B0604020202020204" pitchFamily="34" charset="0"/>
              <a:buChar char="•"/>
            </a:pPr>
            <a:r>
              <a:rPr lang="en-US" sz="2800" dirty="0">
                <a:solidFill>
                  <a:schemeClr val="bg1">
                    <a:lumMod val="75000"/>
                  </a:schemeClr>
                </a:solidFill>
              </a:rPr>
              <a:t>It requires faith to understand that God has provided what we need to make our calling and election sure. </a:t>
            </a:r>
          </a:p>
          <a:p>
            <a:pPr marL="285750" lvl="0" indent="-285750">
              <a:buFont typeface="Arial" panose="020B0604020202020204" pitchFamily="34" charset="0"/>
              <a:buChar char="•"/>
            </a:pPr>
            <a:r>
              <a:rPr lang="en-US" sz="2800" dirty="0">
                <a:solidFill>
                  <a:schemeClr val="bg1">
                    <a:lumMod val="75000"/>
                  </a:schemeClr>
                </a:solidFill>
              </a:rPr>
              <a:t>We need to combine our spiritual ingredients to produce something acceptable to our calling.</a:t>
            </a:r>
          </a:p>
          <a:p>
            <a:pPr lvl="0"/>
            <a:r>
              <a:rPr lang="en-US" sz="2800" b="1" dirty="0">
                <a:latin typeface="Segoe UI Black" panose="020B0A02040204020203" pitchFamily="34" charset="0"/>
                <a:ea typeface="Segoe UI Black" panose="020B0A02040204020203" pitchFamily="34" charset="0"/>
              </a:rPr>
              <a:t>Part 3: Elijah</a:t>
            </a:r>
          </a:p>
          <a:p>
            <a:pPr marL="285750" lvl="0" indent="-285750">
              <a:buFont typeface="Arial" panose="020B0604020202020204" pitchFamily="34" charset="0"/>
              <a:buChar char="•"/>
            </a:pPr>
            <a:r>
              <a:rPr lang="en-US" sz="2800" dirty="0"/>
              <a:t>God will deliver us, but we need to recognize and accept His deliverance when it comes. </a:t>
            </a:r>
          </a:p>
          <a:p>
            <a:pPr marL="285750" lvl="0" indent="-285750">
              <a:buFont typeface="Arial" panose="020B0604020202020204" pitchFamily="34" charset="0"/>
              <a:buChar char="•"/>
            </a:pPr>
            <a:r>
              <a:rPr lang="en-US" sz="2800" dirty="0">
                <a:solidFill>
                  <a:schemeClr val="bg1">
                    <a:lumMod val="75000"/>
                  </a:schemeClr>
                </a:solidFill>
              </a:rPr>
              <a:t>God will deliver us, but deliverance isn’t always a passive experience.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02096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9F97D8-79F7-7ABD-6A07-4A673C2AAC50}"/>
              </a:ext>
            </a:extLst>
          </p:cNvPr>
          <p:cNvSpPr txBox="1"/>
          <p:nvPr/>
        </p:nvSpPr>
        <p:spPr>
          <a:xfrm>
            <a:off x="313267" y="364067"/>
            <a:ext cx="11387666" cy="1384995"/>
          </a:xfrm>
          <a:prstGeom prst="rect">
            <a:avLst/>
          </a:prstGeom>
          <a:noFill/>
        </p:spPr>
        <p:txBody>
          <a:bodyPr wrap="square" rtlCol="0">
            <a:spAutoFit/>
          </a:bodyPr>
          <a:lstStyle/>
          <a:p>
            <a:r>
              <a:rPr lang="en-US" sz="2800" i="1" dirty="0"/>
              <a:t>“Not always, or even often, does God deal with his people after this manner of miraculous provision for their sustenance. Nevertheless, we are to recognize him as the author of all our blessings…” – R2326</a:t>
            </a:r>
          </a:p>
        </p:txBody>
      </p:sp>
      <p:pic>
        <p:nvPicPr>
          <p:cNvPr id="5" name="Picture 4">
            <a:extLst>
              <a:ext uri="{FF2B5EF4-FFF2-40B4-BE49-F238E27FC236}">
                <a16:creationId xmlns:a16="http://schemas.microsoft.com/office/drawing/2014/main" id="{8A38AECE-AE0E-4D8B-FF81-739612D5B2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827" y="1796821"/>
            <a:ext cx="3385306" cy="4697112"/>
          </a:xfrm>
          <a:prstGeom prst="rect">
            <a:avLst/>
          </a:prstGeom>
        </p:spPr>
      </p:pic>
      <p:sp>
        <p:nvSpPr>
          <p:cNvPr id="6" name="TextBox 5">
            <a:extLst>
              <a:ext uri="{FF2B5EF4-FFF2-40B4-BE49-F238E27FC236}">
                <a16:creationId xmlns:a16="http://schemas.microsoft.com/office/drawing/2014/main" id="{8DFDC626-CBA1-649D-4451-84266ED6F969}"/>
              </a:ext>
            </a:extLst>
          </p:cNvPr>
          <p:cNvSpPr txBox="1"/>
          <p:nvPr/>
        </p:nvSpPr>
        <p:spPr>
          <a:xfrm>
            <a:off x="4207933" y="2133600"/>
            <a:ext cx="7027334" cy="1938992"/>
          </a:xfrm>
          <a:prstGeom prst="rect">
            <a:avLst/>
          </a:prstGeom>
          <a:noFill/>
        </p:spPr>
        <p:txBody>
          <a:bodyPr wrap="square" rtlCol="0">
            <a:spAutoFit/>
          </a:bodyPr>
          <a:lstStyle/>
          <a:p>
            <a:r>
              <a:rPr lang="en-US" sz="2400" b="1" dirty="0">
                <a:latin typeface="Book Antiqua" panose="02040602050305030304" pitchFamily="18" charset="0"/>
              </a:rPr>
              <a:t>2 Corinthians 12:9</a:t>
            </a:r>
            <a:r>
              <a:rPr lang="en-US" sz="2400" dirty="0">
                <a:latin typeface="Book Antiqua" panose="02040602050305030304" pitchFamily="18" charset="0"/>
              </a:rPr>
              <a:t> And he [the Lord] said unto me, My grace is sufficient for thee: for my strength is made perfect in weakness. Most gladly therefore will I rather glory in my infirmities, that the power of Christ may rest upon me.</a:t>
            </a:r>
          </a:p>
        </p:txBody>
      </p:sp>
      <p:sp>
        <p:nvSpPr>
          <p:cNvPr id="7" name="TextBox 6">
            <a:extLst>
              <a:ext uri="{FF2B5EF4-FFF2-40B4-BE49-F238E27FC236}">
                <a16:creationId xmlns:a16="http://schemas.microsoft.com/office/drawing/2014/main" id="{3896337B-52EC-EC14-742E-5D938ADD03D2}"/>
              </a:ext>
            </a:extLst>
          </p:cNvPr>
          <p:cNvSpPr txBox="1"/>
          <p:nvPr/>
        </p:nvSpPr>
        <p:spPr>
          <a:xfrm>
            <a:off x="4207933" y="4656667"/>
            <a:ext cx="7179733" cy="1569660"/>
          </a:xfrm>
          <a:prstGeom prst="rect">
            <a:avLst/>
          </a:prstGeom>
          <a:noFill/>
        </p:spPr>
        <p:txBody>
          <a:bodyPr wrap="square" rtlCol="0">
            <a:spAutoFit/>
          </a:bodyPr>
          <a:lstStyle/>
          <a:p>
            <a:r>
              <a:rPr lang="en-US" sz="2400" b="1" dirty="0">
                <a:latin typeface="Book Antiqua" panose="02040602050305030304" pitchFamily="18" charset="0"/>
              </a:rPr>
              <a:t>Ephesians 5:15</a:t>
            </a:r>
            <a:r>
              <a:rPr lang="en-US" sz="2400" dirty="0">
                <a:latin typeface="Book Antiqua" panose="02040602050305030304" pitchFamily="18" charset="0"/>
              </a:rPr>
              <a:t> See then that ye walk circumspectly, not as fools, but as wise,</a:t>
            </a:r>
            <a:br>
              <a:rPr lang="en-US" sz="2400" dirty="0">
                <a:latin typeface="Book Antiqua" panose="02040602050305030304" pitchFamily="18" charset="0"/>
              </a:rPr>
            </a:br>
            <a:r>
              <a:rPr lang="en-US" sz="2400" b="1" dirty="0">
                <a:latin typeface="Book Antiqua" panose="02040602050305030304" pitchFamily="18" charset="0"/>
              </a:rPr>
              <a:t>5:17</a:t>
            </a:r>
            <a:r>
              <a:rPr lang="en-US" sz="2400" dirty="0">
                <a:latin typeface="Book Antiqua" panose="02040602050305030304" pitchFamily="18" charset="0"/>
              </a:rPr>
              <a:t> Wherefore be ye not unwise, but understanding what the will of the Lord is.</a:t>
            </a:r>
          </a:p>
        </p:txBody>
      </p:sp>
    </p:spTree>
    <p:extLst>
      <p:ext uri="{BB962C8B-B14F-4D97-AF65-F5344CB8AC3E}">
        <p14:creationId xmlns:p14="http://schemas.microsoft.com/office/powerpoint/2010/main" val="360116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5E4C0-F49B-585A-E316-898667D3BD7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8AFEF75-E1FA-8370-BB47-569F4FA91692}"/>
              </a:ext>
            </a:extLst>
          </p:cNvPr>
          <p:cNvSpPr txBox="1"/>
          <p:nvPr/>
        </p:nvSpPr>
        <p:spPr>
          <a:xfrm>
            <a:off x="359924" y="233464"/>
            <a:ext cx="7791855" cy="6401753"/>
          </a:xfrm>
          <a:prstGeom prst="rect">
            <a:avLst/>
          </a:prstGeom>
          <a:noFill/>
        </p:spPr>
        <p:txBody>
          <a:bodyPr wrap="square" rtlCol="0">
            <a:spAutoFit/>
          </a:bodyPr>
          <a:lstStyle/>
          <a:p>
            <a:r>
              <a:rPr lang="en-US" sz="2800" b="1" dirty="0">
                <a:solidFill>
                  <a:schemeClr val="bg1">
                    <a:lumMod val="75000"/>
                  </a:schemeClr>
                </a:solidFill>
                <a:latin typeface="Segoe UI Black" panose="020B0A02040204020203" pitchFamily="34" charset="0"/>
                <a:ea typeface="Segoe UI Black" panose="020B0A02040204020203" pitchFamily="34" charset="0"/>
              </a:rPr>
              <a:t>Part 1: The Widow</a:t>
            </a:r>
          </a:p>
          <a:p>
            <a:pPr marL="285750" lvl="0" indent="-285750">
              <a:buFont typeface="Arial" panose="020B0604020202020204" pitchFamily="34" charset="0"/>
              <a:buChar char="•"/>
            </a:pPr>
            <a:r>
              <a:rPr lang="en-US" sz="2800" dirty="0">
                <a:solidFill>
                  <a:schemeClr val="bg1">
                    <a:lumMod val="75000"/>
                  </a:schemeClr>
                </a:solidFill>
              </a:rPr>
              <a:t>Let no man take your crown.</a:t>
            </a:r>
          </a:p>
          <a:p>
            <a:pPr marL="285750" lvl="0" indent="-285750">
              <a:buFont typeface="Arial" panose="020B0604020202020204" pitchFamily="34" charset="0"/>
              <a:buChar char="•"/>
            </a:pPr>
            <a:r>
              <a:rPr lang="en-US" sz="2800" dirty="0">
                <a:solidFill>
                  <a:schemeClr val="bg1">
                    <a:lumMod val="75000"/>
                  </a:schemeClr>
                </a:solidFill>
              </a:rPr>
              <a:t>Sometimes, God requires faith before deliverance.</a:t>
            </a:r>
          </a:p>
          <a:p>
            <a:pPr lvl="0"/>
            <a:r>
              <a:rPr lang="en-US" sz="2800" b="1" dirty="0">
                <a:solidFill>
                  <a:schemeClr val="bg1">
                    <a:lumMod val="75000"/>
                  </a:schemeClr>
                </a:solidFill>
                <a:latin typeface="Segoe UI Black" panose="020B0A02040204020203" pitchFamily="34" charset="0"/>
                <a:ea typeface="Segoe UI Black" panose="020B0A02040204020203" pitchFamily="34" charset="0"/>
              </a:rPr>
              <a:t>Part 2: The Meal and the Oil</a:t>
            </a:r>
          </a:p>
          <a:p>
            <a:pPr marL="285750" lvl="0" indent="-285750">
              <a:buFont typeface="Arial" panose="020B0604020202020204" pitchFamily="34" charset="0"/>
              <a:buChar char="•"/>
            </a:pPr>
            <a:r>
              <a:rPr lang="en-US" sz="2800" dirty="0">
                <a:solidFill>
                  <a:schemeClr val="bg1">
                    <a:lumMod val="75000"/>
                  </a:schemeClr>
                </a:solidFill>
              </a:rPr>
              <a:t>It requires faith to understand that God has provided what we need to make our calling and election sure. </a:t>
            </a:r>
          </a:p>
          <a:p>
            <a:pPr marL="285750" lvl="0" indent="-285750">
              <a:buFont typeface="Arial" panose="020B0604020202020204" pitchFamily="34" charset="0"/>
              <a:buChar char="•"/>
            </a:pPr>
            <a:r>
              <a:rPr lang="en-US" sz="2800" dirty="0">
                <a:solidFill>
                  <a:schemeClr val="bg1">
                    <a:lumMod val="75000"/>
                  </a:schemeClr>
                </a:solidFill>
              </a:rPr>
              <a:t>We need to combine our spiritual ingredients to produce something acceptable to our calling.</a:t>
            </a:r>
          </a:p>
          <a:p>
            <a:pPr lvl="0"/>
            <a:r>
              <a:rPr lang="en-US" sz="2800" b="1" dirty="0">
                <a:latin typeface="Segoe UI Black" panose="020B0A02040204020203" pitchFamily="34" charset="0"/>
                <a:ea typeface="Segoe UI Black" panose="020B0A02040204020203" pitchFamily="34" charset="0"/>
              </a:rPr>
              <a:t>Part 3: Elijah</a:t>
            </a:r>
          </a:p>
          <a:p>
            <a:pPr marL="285750" lvl="0" indent="-285750">
              <a:buFont typeface="Arial" panose="020B0604020202020204" pitchFamily="34" charset="0"/>
              <a:buChar char="•"/>
            </a:pPr>
            <a:r>
              <a:rPr lang="en-US" sz="2800" dirty="0">
                <a:solidFill>
                  <a:schemeClr val="bg1">
                    <a:lumMod val="75000"/>
                  </a:schemeClr>
                </a:solidFill>
              </a:rPr>
              <a:t>God will deliver us, but we need to recognize and accept His deliverance when it comes. </a:t>
            </a:r>
          </a:p>
          <a:p>
            <a:pPr marL="285750" lvl="0" indent="-285750">
              <a:buFont typeface="Arial" panose="020B0604020202020204" pitchFamily="34" charset="0"/>
              <a:buChar char="•"/>
            </a:pPr>
            <a:r>
              <a:rPr lang="en-US" sz="2800" dirty="0"/>
              <a:t>God will deliver us, but deliverance isn’t always a passive experience.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2290114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747AAB1-5AF6-D7B2-B045-7713D7C00789}"/>
              </a:ext>
            </a:extLst>
          </p:cNvPr>
          <p:cNvSpPr>
            <a:spLocks noGrp="1"/>
          </p:cNvSpPr>
          <p:nvPr>
            <p:ph type="title"/>
          </p:nvPr>
        </p:nvSpPr>
        <p:spPr/>
        <p:txBody>
          <a:bodyPr>
            <a:noAutofit/>
          </a:bodyPr>
          <a:lstStyle/>
          <a:p>
            <a:r>
              <a:rPr lang="en-US" sz="3600" dirty="0"/>
              <a:t>Lesson 2: God will deliver us, but deliverance isn’t always a passive experience.</a:t>
            </a:r>
            <a:br>
              <a:rPr lang="en-US" sz="3600" dirty="0"/>
            </a:br>
            <a:endParaRPr lang="en-US" sz="3600" dirty="0"/>
          </a:p>
        </p:txBody>
      </p:sp>
      <p:pic>
        <p:nvPicPr>
          <p:cNvPr id="6" name="Picture 5">
            <a:extLst>
              <a:ext uri="{FF2B5EF4-FFF2-40B4-BE49-F238E27FC236}">
                <a16:creationId xmlns:a16="http://schemas.microsoft.com/office/drawing/2014/main" id="{A9976C80-8A12-9E52-DC58-D316136855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3279" y="719666"/>
            <a:ext cx="3179519" cy="6054729"/>
          </a:xfrm>
          <a:prstGeom prst="rect">
            <a:avLst/>
          </a:prstGeom>
        </p:spPr>
      </p:pic>
      <p:sp>
        <p:nvSpPr>
          <p:cNvPr id="7" name="TextBox 6">
            <a:extLst>
              <a:ext uri="{FF2B5EF4-FFF2-40B4-BE49-F238E27FC236}">
                <a16:creationId xmlns:a16="http://schemas.microsoft.com/office/drawing/2014/main" id="{6972B233-1631-E8AF-1D5F-9B28D52BE448}"/>
              </a:ext>
            </a:extLst>
          </p:cNvPr>
          <p:cNvSpPr txBox="1"/>
          <p:nvPr/>
        </p:nvSpPr>
        <p:spPr>
          <a:xfrm>
            <a:off x="114009" y="3039533"/>
            <a:ext cx="7298268" cy="3108543"/>
          </a:xfrm>
          <a:prstGeom prst="rect">
            <a:avLst/>
          </a:prstGeom>
          <a:noFill/>
        </p:spPr>
        <p:txBody>
          <a:bodyPr wrap="square" rtlCol="0">
            <a:spAutoFit/>
          </a:bodyPr>
          <a:lstStyle/>
          <a:p>
            <a:r>
              <a:rPr lang="en-US" sz="2800" b="1" dirty="0">
                <a:latin typeface="Book Antiqua" panose="02040602050305030304" pitchFamily="18" charset="0"/>
              </a:rPr>
              <a:t>1 Kings 17:8</a:t>
            </a:r>
            <a:r>
              <a:rPr lang="en-US" sz="2800" dirty="0">
                <a:latin typeface="Book Antiqua" panose="02040602050305030304" pitchFamily="18" charset="0"/>
              </a:rPr>
              <a:t> And the word of the LORD came unto him, saying,</a:t>
            </a:r>
            <a:br>
              <a:rPr lang="en-US" sz="2800" dirty="0">
                <a:latin typeface="Book Antiqua" panose="02040602050305030304" pitchFamily="18" charset="0"/>
              </a:rPr>
            </a:br>
            <a:br>
              <a:rPr lang="en-US" sz="2800" dirty="0">
                <a:latin typeface="Book Antiqua" panose="02040602050305030304" pitchFamily="18" charset="0"/>
              </a:rPr>
            </a:br>
            <a:r>
              <a:rPr lang="en-US" sz="2800" b="1" dirty="0">
                <a:latin typeface="Book Antiqua" panose="02040602050305030304" pitchFamily="18" charset="0"/>
              </a:rPr>
              <a:t>17:9</a:t>
            </a:r>
            <a:r>
              <a:rPr lang="en-US" sz="2800" dirty="0">
                <a:latin typeface="Book Antiqua" panose="02040602050305030304" pitchFamily="18" charset="0"/>
              </a:rPr>
              <a:t> Arise, get thee to Zarephath, which </a:t>
            </a:r>
            <a:r>
              <a:rPr lang="en-US" sz="2800" dirty="0" err="1">
                <a:latin typeface="Book Antiqua" panose="02040602050305030304" pitchFamily="18" charset="0"/>
              </a:rPr>
              <a:t>belongeth</a:t>
            </a:r>
            <a:r>
              <a:rPr lang="en-US" sz="2800" dirty="0">
                <a:latin typeface="Book Antiqua" panose="02040602050305030304" pitchFamily="18" charset="0"/>
              </a:rPr>
              <a:t> to Zidon, and dwell there: behold, I have commanded a widow woman there to sustain thee.</a:t>
            </a:r>
          </a:p>
        </p:txBody>
      </p:sp>
    </p:spTree>
    <p:extLst>
      <p:ext uri="{BB962C8B-B14F-4D97-AF65-F5344CB8AC3E}">
        <p14:creationId xmlns:p14="http://schemas.microsoft.com/office/powerpoint/2010/main" val="384538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982DD-E44C-951D-960E-E2BD2D834BF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BF894DB-DAE4-2949-15E0-D53A0426C528}"/>
              </a:ext>
            </a:extLst>
          </p:cNvPr>
          <p:cNvSpPr>
            <a:spLocks noGrp="1"/>
          </p:cNvSpPr>
          <p:nvPr>
            <p:ph type="title"/>
          </p:nvPr>
        </p:nvSpPr>
        <p:spPr/>
        <p:txBody>
          <a:bodyPr>
            <a:noAutofit/>
          </a:bodyPr>
          <a:lstStyle/>
          <a:p>
            <a:r>
              <a:rPr lang="en-US" sz="3600" dirty="0"/>
              <a:t>Lesson 2: God will deliver us, but deliverance isn’t always a passive experience.</a:t>
            </a:r>
            <a:br>
              <a:rPr lang="en-US" sz="3600" dirty="0"/>
            </a:br>
            <a:endParaRPr lang="en-US" sz="3600" dirty="0"/>
          </a:p>
        </p:txBody>
      </p:sp>
      <p:sp>
        <p:nvSpPr>
          <p:cNvPr id="7" name="TextBox 6">
            <a:extLst>
              <a:ext uri="{FF2B5EF4-FFF2-40B4-BE49-F238E27FC236}">
                <a16:creationId xmlns:a16="http://schemas.microsoft.com/office/drawing/2014/main" id="{95A163EA-871A-DB14-BE0D-E8CD310CD6BC}"/>
              </a:ext>
            </a:extLst>
          </p:cNvPr>
          <p:cNvSpPr txBox="1"/>
          <p:nvPr/>
        </p:nvSpPr>
        <p:spPr>
          <a:xfrm>
            <a:off x="300276" y="1896533"/>
            <a:ext cx="4525724" cy="1384995"/>
          </a:xfrm>
          <a:prstGeom prst="rect">
            <a:avLst/>
          </a:prstGeom>
          <a:noFill/>
        </p:spPr>
        <p:txBody>
          <a:bodyPr wrap="square" rtlCol="0">
            <a:spAutoFit/>
          </a:bodyPr>
          <a:lstStyle/>
          <a:p>
            <a:r>
              <a:rPr lang="en-US" sz="2800" b="1" dirty="0">
                <a:latin typeface="Book Antiqua" panose="02040602050305030304" pitchFamily="18" charset="0"/>
              </a:rPr>
              <a:t>James 2:17</a:t>
            </a:r>
            <a:r>
              <a:rPr lang="en-US" sz="2800" dirty="0">
                <a:latin typeface="Book Antiqua" panose="02040602050305030304" pitchFamily="18" charset="0"/>
              </a:rPr>
              <a:t> Even so faith, if it hath not works, is dead, being alone.</a:t>
            </a:r>
          </a:p>
        </p:txBody>
      </p:sp>
      <p:sp>
        <p:nvSpPr>
          <p:cNvPr id="2" name="TextBox 1">
            <a:extLst>
              <a:ext uri="{FF2B5EF4-FFF2-40B4-BE49-F238E27FC236}">
                <a16:creationId xmlns:a16="http://schemas.microsoft.com/office/drawing/2014/main" id="{3DCCA824-1C56-27E7-AECD-243C7D639385}"/>
              </a:ext>
            </a:extLst>
          </p:cNvPr>
          <p:cNvSpPr txBox="1"/>
          <p:nvPr/>
        </p:nvSpPr>
        <p:spPr>
          <a:xfrm>
            <a:off x="215609" y="3749457"/>
            <a:ext cx="4385733" cy="3108543"/>
          </a:xfrm>
          <a:prstGeom prst="rect">
            <a:avLst/>
          </a:prstGeom>
          <a:noFill/>
        </p:spPr>
        <p:txBody>
          <a:bodyPr wrap="square" rtlCol="0">
            <a:spAutoFit/>
          </a:bodyPr>
          <a:lstStyle/>
          <a:p>
            <a:r>
              <a:rPr lang="en-US" sz="2800" b="1" dirty="0">
                <a:latin typeface="Book Antiqua" panose="02040602050305030304" pitchFamily="18" charset="0"/>
              </a:rPr>
              <a:t>1 Corinthians 9:27</a:t>
            </a:r>
            <a:r>
              <a:rPr lang="en-US" sz="2800" dirty="0">
                <a:latin typeface="Book Antiqua" panose="02040602050305030304" pitchFamily="18" charset="0"/>
              </a:rPr>
              <a:t> But I keep under my body, and bring it into subjection: lest that by any means, when I have preached to others, I myself should be a castaway.</a:t>
            </a:r>
          </a:p>
        </p:txBody>
      </p:sp>
      <p:pic>
        <p:nvPicPr>
          <p:cNvPr id="5" name="Picture 4">
            <a:extLst>
              <a:ext uri="{FF2B5EF4-FFF2-40B4-BE49-F238E27FC236}">
                <a16:creationId xmlns:a16="http://schemas.microsoft.com/office/drawing/2014/main" id="{D3987FC9-D9CF-B31E-FCBF-62FFD08509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4795" y="2402731"/>
            <a:ext cx="7587205" cy="3984269"/>
          </a:xfrm>
          <a:prstGeom prst="rect">
            <a:avLst/>
          </a:prstGeom>
        </p:spPr>
      </p:pic>
    </p:spTree>
    <p:extLst>
      <p:ext uri="{BB962C8B-B14F-4D97-AF65-F5344CB8AC3E}">
        <p14:creationId xmlns:p14="http://schemas.microsoft.com/office/powerpoint/2010/main" val="229370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DAC05-1A7F-EFE3-C293-A1D25BFF5644}"/>
              </a:ext>
            </a:extLst>
          </p:cNvPr>
          <p:cNvSpPr>
            <a:spLocks noGrp="1"/>
          </p:cNvSpPr>
          <p:nvPr>
            <p:ph type="title"/>
          </p:nvPr>
        </p:nvSpPr>
        <p:spPr/>
        <p:txBody>
          <a:bodyPr/>
          <a:lstStyle/>
          <a:p>
            <a:r>
              <a:rPr lang="en-US" dirty="0"/>
              <a:t>In Summary</a:t>
            </a:r>
          </a:p>
        </p:txBody>
      </p:sp>
    </p:spTree>
    <p:extLst>
      <p:ext uri="{BB962C8B-B14F-4D97-AF65-F5344CB8AC3E}">
        <p14:creationId xmlns:p14="http://schemas.microsoft.com/office/powerpoint/2010/main" val="140179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6AC30C2-D8C1-61DA-A3D5-B7D36CA30953}"/>
              </a:ext>
            </a:extLst>
          </p:cNvPr>
          <p:cNvSpPr txBox="1"/>
          <p:nvPr/>
        </p:nvSpPr>
        <p:spPr>
          <a:xfrm>
            <a:off x="160867" y="76200"/>
            <a:ext cx="3632200" cy="800219"/>
          </a:xfrm>
          <a:prstGeom prst="rect">
            <a:avLst/>
          </a:prstGeom>
          <a:noFill/>
        </p:spPr>
        <p:txBody>
          <a:bodyPr wrap="square" rtlCol="0">
            <a:spAutoFit/>
          </a:bodyPr>
          <a:lstStyle/>
          <a:p>
            <a:r>
              <a:rPr lang="en-US" sz="2800" b="1" dirty="0">
                <a:latin typeface="Segoe UI Black" panose="020B0A02040204020203" pitchFamily="34" charset="0"/>
                <a:ea typeface="Segoe UI Black" panose="020B0A02040204020203" pitchFamily="34" charset="0"/>
              </a:rPr>
              <a:t>Part 1: The Widow</a:t>
            </a:r>
          </a:p>
          <a:p>
            <a:endParaRPr lang="en-US" dirty="0"/>
          </a:p>
        </p:txBody>
      </p:sp>
      <p:sp>
        <p:nvSpPr>
          <p:cNvPr id="5" name="TextBox 4">
            <a:extLst>
              <a:ext uri="{FF2B5EF4-FFF2-40B4-BE49-F238E27FC236}">
                <a16:creationId xmlns:a16="http://schemas.microsoft.com/office/drawing/2014/main" id="{EB0B8C5A-2A7C-9491-B4E1-7908D1B607BE}"/>
              </a:ext>
            </a:extLst>
          </p:cNvPr>
          <p:cNvSpPr txBox="1"/>
          <p:nvPr/>
        </p:nvSpPr>
        <p:spPr>
          <a:xfrm>
            <a:off x="160866" y="1138029"/>
            <a:ext cx="10532533" cy="523220"/>
          </a:xfrm>
          <a:prstGeom prst="rect">
            <a:avLst/>
          </a:prstGeom>
          <a:noFill/>
        </p:spPr>
        <p:txBody>
          <a:bodyPr wrap="square" rtlCol="0">
            <a:spAutoFit/>
          </a:bodyPr>
          <a:lstStyle/>
          <a:p>
            <a:pPr marL="285750" lvl="0" indent="-285750">
              <a:buFont typeface="Arial" panose="020B0604020202020204" pitchFamily="34" charset="0"/>
              <a:buChar char="•"/>
            </a:pPr>
            <a:r>
              <a:rPr lang="en-US" sz="2800" dirty="0"/>
              <a:t>Sometimes, God requires faith before deliverance.</a:t>
            </a:r>
          </a:p>
        </p:txBody>
      </p:sp>
      <p:sp>
        <p:nvSpPr>
          <p:cNvPr id="7" name="TextBox 6">
            <a:extLst>
              <a:ext uri="{FF2B5EF4-FFF2-40B4-BE49-F238E27FC236}">
                <a16:creationId xmlns:a16="http://schemas.microsoft.com/office/drawing/2014/main" id="{810E55FF-AC12-509E-080E-3B4E0012775B}"/>
              </a:ext>
            </a:extLst>
          </p:cNvPr>
          <p:cNvSpPr txBox="1"/>
          <p:nvPr/>
        </p:nvSpPr>
        <p:spPr>
          <a:xfrm>
            <a:off x="160867" y="614809"/>
            <a:ext cx="10532533" cy="523220"/>
          </a:xfrm>
          <a:prstGeom prst="rect">
            <a:avLst/>
          </a:prstGeom>
          <a:noFill/>
        </p:spPr>
        <p:txBody>
          <a:bodyPr wrap="square" rtlCol="0">
            <a:spAutoFit/>
          </a:bodyPr>
          <a:lstStyle/>
          <a:p>
            <a:pPr marL="285750" indent="-285750">
              <a:buFont typeface="Arial" panose="020B0604020202020204" pitchFamily="34" charset="0"/>
              <a:buChar char="•"/>
            </a:pPr>
            <a:r>
              <a:rPr lang="en-US" sz="2800" dirty="0"/>
              <a:t>Let no man take your crown.</a:t>
            </a:r>
          </a:p>
        </p:txBody>
      </p:sp>
      <p:sp>
        <p:nvSpPr>
          <p:cNvPr id="9" name="TextBox 8">
            <a:extLst>
              <a:ext uri="{FF2B5EF4-FFF2-40B4-BE49-F238E27FC236}">
                <a16:creationId xmlns:a16="http://schemas.microsoft.com/office/drawing/2014/main" id="{005A49E8-6EA1-67A7-B577-296646D07331}"/>
              </a:ext>
            </a:extLst>
          </p:cNvPr>
          <p:cNvSpPr txBox="1"/>
          <p:nvPr/>
        </p:nvSpPr>
        <p:spPr>
          <a:xfrm>
            <a:off x="237067" y="4185016"/>
            <a:ext cx="9398000" cy="800219"/>
          </a:xfrm>
          <a:prstGeom prst="rect">
            <a:avLst/>
          </a:prstGeom>
          <a:noFill/>
        </p:spPr>
        <p:txBody>
          <a:bodyPr wrap="square" rtlCol="0">
            <a:spAutoFit/>
          </a:bodyPr>
          <a:lstStyle/>
          <a:p>
            <a:r>
              <a:rPr lang="en-US" sz="2800" b="1" dirty="0">
                <a:latin typeface="Segoe UI Black" panose="020B0A02040204020203" pitchFamily="34" charset="0"/>
                <a:ea typeface="Segoe UI Black" panose="020B0A02040204020203" pitchFamily="34" charset="0"/>
              </a:rPr>
              <a:t>Part 3: Elijah</a:t>
            </a:r>
          </a:p>
          <a:p>
            <a:endParaRPr lang="en-US" dirty="0"/>
          </a:p>
        </p:txBody>
      </p:sp>
      <p:sp>
        <p:nvSpPr>
          <p:cNvPr id="11" name="TextBox 10">
            <a:extLst>
              <a:ext uri="{FF2B5EF4-FFF2-40B4-BE49-F238E27FC236}">
                <a16:creationId xmlns:a16="http://schemas.microsoft.com/office/drawing/2014/main" id="{DA9F2111-C684-050E-13D9-C10C89F1EA13}"/>
              </a:ext>
            </a:extLst>
          </p:cNvPr>
          <p:cNvSpPr txBox="1"/>
          <p:nvPr/>
        </p:nvSpPr>
        <p:spPr>
          <a:xfrm>
            <a:off x="160865" y="2334429"/>
            <a:ext cx="11811003"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a:t>It requires faith to understand that God has provided what we need to make our calling and election sure.</a:t>
            </a:r>
          </a:p>
        </p:txBody>
      </p:sp>
      <p:sp>
        <p:nvSpPr>
          <p:cNvPr id="13" name="TextBox 12">
            <a:extLst>
              <a:ext uri="{FF2B5EF4-FFF2-40B4-BE49-F238E27FC236}">
                <a16:creationId xmlns:a16="http://schemas.microsoft.com/office/drawing/2014/main" id="{792AC764-C8D8-9250-BAA5-F34AF24FDDBA}"/>
              </a:ext>
            </a:extLst>
          </p:cNvPr>
          <p:cNvSpPr txBox="1"/>
          <p:nvPr/>
        </p:nvSpPr>
        <p:spPr>
          <a:xfrm>
            <a:off x="160865" y="3288536"/>
            <a:ext cx="10532533" cy="954107"/>
          </a:xfrm>
          <a:prstGeom prst="rect">
            <a:avLst/>
          </a:prstGeom>
          <a:noFill/>
        </p:spPr>
        <p:txBody>
          <a:bodyPr wrap="square" rtlCol="0">
            <a:spAutoFit/>
          </a:bodyPr>
          <a:lstStyle/>
          <a:p>
            <a:pPr marL="285750" lvl="0" indent="-285750">
              <a:buFont typeface="Arial" panose="020B0604020202020204" pitchFamily="34" charset="0"/>
              <a:buChar char="•"/>
            </a:pPr>
            <a:r>
              <a:rPr lang="en-US" sz="2800" dirty="0"/>
              <a:t>We need to combine our spiritual ingredients to produce something acceptable to our calling.</a:t>
            </a:r>
          </a:p>
        </p:txBody>
      </p:sp>
      <p:sp>
        <p:nvSpPr>
          <p:cNvPr id="15" name="TextBox 14">
            <a:extLst>
              <a:ext uri="{FF2B5EF4-FFF2-40B4-BE49-F238E27FC236}">
                <a16:creationId xmlns:a16="http://schemas.microsoft.com/office/drawing/2014/main" id="{594C88ED-B4A2-8EA0-B4AC-AD3FF87F21F8}"/>
              </a:ext>
            </a:extLst>
          </p:cNvPr>
          <p:cNvSpPr txBox="1"/>
          <p:nvPr/>
        </p:nvSpPr>
        <p:spPr>
          <a:xfrm>
            <a:off x="237067" y="1829038"/>
            <a:ext cx="9398000" cy="800219"/>
          </a:xfrm>
          <a:prstGeom prst="rect">
            <a:avLst/>
          </a:prstGeom>
          <a:noFill/>
        </p:spPr>
        <p:txBody>
          <a:bodyPr wrap="square" rtlCol="0">
            <a:spAutoFit/>
          </a:bodyPr>
          <a:lstStyle/>
          <a:p>
            <a:r>
              <a:rPr lang="en-US" sz="2800" b="1" dirty="0">
                <a:latin typeface="Segoe UI Black" panose="020B0A02040204020203" pitchFamily="34" charset="0"/>
                <a:ea typeface="Segoe UI Black" panose="020B0A02040204020203" pitchFamily="34" charset="0"/>
              </a:rPr>
              <a:t>Part 2: The Meal and the Oil</a:t>
            </a:r>
          </a:p>
          <a:p>
            <a:endParaRPr lang="en-US" dirty="0"/>
          </a:p>
        </p:txBody>
      </p:sp>
      <p:sp>
        <p:nvSpPr>
          <p:cNvPr id="19" name="TextBox 18">
            <a:extLst>
              <a:ext uri="{FF2B5EF4-FFF2-40B4-BE49-F238E27FC236}">
                <a16:creationId xmlns:a16="http://schemas.microsoft.com/office/drawing/2014/main" id="{199FF76D-4E4E-CCEF-C113-FCD5BE5C125F}"/>
              </a:ext>
            </a:extLst>
          </p:cNvPr>
          <p:cNvSpPr txBox="1"/>
          <p:nvPr/>
        </p:nvSpPr>
        <p:spPr>
          <a:xfrm>
            <a:off x="160865" y="4765864"/>
            <a:ext cx="11811003" cy="954107"/>
          </a:xfrm>
          <a:prstGeom prst="rect">
            <a:avLst/>
          </a:prstGeom>
          <a:noFill/>
        </p:spPr>
        <p:txBody>
          <a:bodyPr wrap="square" rtlCol="0">
            <a:spAutoFit/>
          </a:bodyPr>
          <a:lstStyle/>
          <a:p>
            <a:pPr marL="285750" lvl="0" indent="-285750">
              <a:buFont typeface="Arial" panose="020B0604020202020204" pitchFamily="34" charset="0"/>
              <a:buChar char="•"/>
            </a:pPr>
            <a:r>
              <a:rPr lang="en-US" sz="2800" dirty="0"/>
              <a:t>God will deliver us, but we need to recognize and accept His deliverance when it comes. </a:t>
            </a:r>
          </a:p>
        </p:txBody>
      </p:sp>
      <p:sp>
        <p:nvSpPr>
          <p:cNvPr id="21" name="TextBox 20">
            <a:extLst>
              <a:ext uri="{FF2B5EF4-FFF2-40B4-BE49-F238E27FC236}">
                <a16:creationId xmlns:a16="http://schemas.microsoft.com/office/drawing/2014/main" id="{34247244-8B00-6064-3276-2360EFAAC616}"/>
              </a:ext>
            </a:extLst>
          </p:cNvPr>
          <p:cNvSpPr txBox="1"/>
          <p:nvPr/>
        </p:nvSpPr>
        <p:spPr>
          <a:xfrm>
            <a:off x="190498" y="5766137"/>
            <a:ext cx="11811003" cy="523220"/>
          </a:xfrm>
          <a:prstGeom prst="rect">
            <a:avLst/>
          </a:prstGeom>
          <a:noFill/>
        </p:spPr>
        <p:txBody>
          <a:bodyPr wrap="square" rtlCol="0">
            <a:spAutoFit/>
          </a:bodyPr>
          <a:lstStyle/>
          <a:p>
            <a:pPr marL="285750" lvl="0" indent="-285750">
              <a:buFont typeface="Arial" panose="020B0604020202020204" pitchFamily="34" charset="0"/>
              <a:buChar char="•"/>
            </a:pPr>
            <a:r>
              <a:rPr lang="en-US" sz="2800" dirty="0"/>
              <a:t>God will deliver us, but deliverance isn’t always a passive experience.</a:t>
            </a:r>
          </a:p>
        </p:txBody>
      </p:sp>
    </p:spTree>
    <p:extLst>
      <p:ext uri="{BB962C8B-B14F-4D97-AF65-F5344CB8AC3E}">
        <p14:creationId xmlns:p14="http://schemas.microsoft.com/office/powerpoint/2010/main" val="964392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p:bldP spid="13" grpId="0"/>
      <p:bldP spid="19" grpId="0"/>
      <p:bldP spid="21"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211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29221</TotalTime>
  <Words>2776</Words>
  <Application>Microsoft Office PowerPoint</Application>
  <PresentationFormat>Widescreen</PresentationFormat>
  <Paragraphs>149</Paragraphs>
  <Slides>42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Book Antiqua</vt:lpstr>
      <vt:lpstr>Calibri</vt:lpstr>
      <vt:lpstr>Calibri Light</vt:lpstr>
      <vt:lpstr>Segoe UI Black</vt:lpstr>
      <vt:lpstr>Office Theme</vt:lpstr>
      <vt:lpstr>PowerPoint Presentation</vt:lpstr>
      <vt:lpstr>PowerPoint Presentation</vt:lpstr>
      <vt:lpstr>PowerPoint Presentation</vt:lpstr>
      <vt:lpstr>A Summary of 1 Kings 17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Widow of Zarephath (1 Kings 17)</vt:lpstr>
      <vt:lpstr>PowerPoint Presentation</vt:lpstr>
      <vt:lpstr>PowerPoint Presentation</vt:lpstr>
      <vt:lpstr>Lesson 1: Let no man take your crown. </vt:lpstr>
      <vt:lpstr>Lesson 1: Let no man take your crown. </vt:lpstr>
      <vt:lpstr>PowerPoint Presentation</vt:lpstr>
      <vt:lpstr>Lesson 2: Sometimes, God requires faith before deliverance. </vt:lpstr>
      <vt:lpstr>Lesson 2: Sometimes, God requires faith before deliverance. </vt:lpstr>
      <vt:lpstr>Lesson 2: Sometimes, God requires faith before deliverance. </vt:lpstr>
      <vt:lpstr>Lesson 2: Sometimes, God requires faith before deliverance. </vt:lpstr>
      <vt:lpstr>PowerPoint Presentation</vt:lpstr>
      <vt:lpstr>PowerPoint Presentation</vt:lpstr>
      <vt:lpstr>PowerPoint Presentation</vt:lpstr>
      <vt:lpstr>PowerPoint Presentation</vt:lpstr>
      <vt:lpstr>Lesson 1: It requires faith to understand that God has provided what we need to make our calling and election sure.  </vt:lpstr>
      <vt:lpstr>PowerPoint Presentation</vt:lpstr>
      <vt:lpstr>PowerPoint Presentation</vt:lpstr>
      <vt:lpstr>Lesson 2: We need to combine our spiritual ingredients to produce something acceptable to our calling. </vt:lpstr>
      <vt:lpstr>Lesson 2: We need to combine our spiritual ingredients to produce something acceptable to our calling. </vt:lpstr>
      <vt:lpstr>PowerPoint Presentation</vt:lpstr>
      <vt:lpstr>Elijah – A Servant of God During a Difficult Time</vt:lpstr>
      <vt:lpstr>PowerPoint Presentation</vt:lpstr>
      <vt:lpstr>PowerPoint Presentation</vt:lpstr>
      <vt:lpstr>PowerPoint Presentation</vt:lpstr>
      <vt:lpstr>Lesson 2: God will deliver us, but deliverance isn’t always a passive experience. </vt:lpstr>
      <vt:lpstr>Lesson 2: God will deliver us, but deliverance isn’t always a passive experience. </vt:lpstr>
      <vt:lpstr>In Summary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Larson</dc:creator>
  <cp:lastModifiedBy>David Larson</cp:lastModifiedBy>
  <cp:revision>43</cp:revision>
  <dcterms:created xsi:type="dcterms:W3CDTF">2026-07-18T15:33:24Z</dcterms:created>
  <dcterms:modified xsi:type="dcterms:W3CDTF">2026-08-15T23:50:39Z</dcterms:modified>
</cp:coreProperties>
</file>